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50" d="100"/>
          <a:sy n="50" d="100"/>
        </p:scale>
        <p:origin x="1416" y="9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4/6/2020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4/6/2020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4/6/2020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4/6/2020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4/6/2020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4/6/2020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fa-IR" dirty="0" smtClean="0">
                <a:solidFill>
                  <a:schemeClr val="tx1"/>
                </a:solidFill>
              </a:rPr>
              <a:t>به نام خدا زیبایی ها</a:t>
            </a:r>
            <a:br>
              <a:rPr lang="fa-IR" dirty="0" smtClean="0">
                <a:solidFill>
                  <a:schemeClr val="tx1"/>
                </a:solidFill>
              </a:rPr>
            </a:br>
            <a:r>
              <a:rPr lang="fa-IR" dirty="0" smtClean="0">
                <a:solidFill>
                  <a:schemeClr val="tx1"/>
                </a:solidFill>
              </a:rPr>
              <a:t>موضوع:شیشه</a:t>
            </a:r>
            <a:br>
              <a:rPr lang="fa-IR" dirty="0" smtClean="0">
                <a:solidFill>
                  <a:schemeClr val="tx1"/>
                </a:solidFill>
              </a:rPr>
            </a:br>
            <a:r>
              <a:rPr lang="fa-IR" dirty="0" smtClean="0">
                <a:solidFill>
                  <a:schemeClr val="tx1"/>
                </a:solidFill>
              </a:rPr>
              <a:t>نام دانشجو:ریحانه رجایی</a:t>
            </a:r>
            <a:br>
              <a:rPr lang="fa-IR" dirty="0" smtClean="0">
                <a:solidFill>
                  <a:schemeClr val="tx1"/>
                </a:solidFill>
              </a:rPr>
            </a:br>
            <a:r>
              <a:rPr lang="fa-IR" dirty="0" smtClean="0">
                <a:solidFill>
                  <a:schemeClr val="tx1"/>
                </a:solidFill>
              </a:rPr>
              <a:t>                سمیرا شهریاری </a:t>
            </a:r>
            <a:endParaRPr lang="en-US" dirty="0">
              <a:solidFill>
                <a:schemeClr val="tx1"/>
              </a:solidFill>
            </a:endParaRPr>
          </a:p>
        </p:txBody>
      </p:sp>
      <p:sp>
        <p:nvSpPr>
          <p:cNvPr id="3" name="Subtitle 2"/>
          <p:cNvSpPr>
            <a:spLocks noGrp="1"/>
          </p:cNvSpPr>
          <p:nvPr>
            <p:ph type="subTitle" idx="1"/>
          </p:nvPr>
        </p:nvSpPr>
        <p:spPr>
          <a:xfrm>
            <a:off x="1612155" y="6891931"/>
            <a:ext cx="8825658" cy="861420"/>
          </a:xfrm>
        </p:spPr>
        <p:txBody>
          <a:bodyPr/>
          <a:lstStyle/>
          <a:p>
            <a:endParaRPr lang="en-US" dirty="0"/>
          </a:p>
        </p:txBody>
      </p:sp>
    </p:spTree>
    <p:extLst>
      <p:ext uri="{BB962C8B-B14F-4D97-AF65-F5344CB8AC3E}">
        <p14:creationId xmlns:p14="http://schemas.microsoft.com/office/powerpoint/2010/main" val="426601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261" y="0"/>
            <a:ext cx="9404723" cy="1400530"/>
          </a:xfrm>
        </p:spPr>
        <p:txBody>
          <a:bodyPr/>
          <a:lstStyle/>
          <a:p>
            <a:pPr algn="r"/>
            <a:r>
              <a:rPr lang="fa-IR" sz="2600" dirty="0">
                <a:solidFill>
                  <a:srgbClr val="FF0000"/>
                </a:solidFill>
              </a:rPr>
              <a:t>۶. شیشه رفلکس :</a:t>
            </a:r>
            <a:r>
              <a:rPr lang="fa-IR" sz="2600" dirty="0"/>
              <a:t/>
            </a:r>
            <a:br>
              <a:rPr lang="fa-IR" sz="2600" dirty="0"/>
            </a:br>
            <a:r>
              <a:rPr lang="fa-IR" sz="2600" dirty="0"/>
              <a:t> یک سطح </a:t>
            </a:r>
            <a:r>
              <a:rPr lang="fa-IR" sz="2600" b="1" dirty="0"/>
              <a:t>شیشه </a:t>
            </a:r>
            <a:r>
              <a:rPr lang="fa-IR" sz="2600" dirty="0"/>
              <a:t>با یک پوشش منعکس کننده نور و حرارت از جنس فلز یا اکسید فلزی دارای این خاصیت پوشانده می‌شود. این نوع </a:t>
            </a:r>
            <a:r>
              <a:rPr lang="fa-IR" sz="2600" b="1" dirty="0"/>
              <a:t>شیشه‌</a:t>
            </a:r>
            <a:r>
              <a:rPr lang="fa-IR" sz="2600" dirty="0"/>
              <a:t> ها، نور خورشید را منعکس می‌کنند و در کاهش حرارت و درخشندگی نور موثر هستند. اگر در روشنایی روز از بیرون به </a:t>
            </a:r>
            <a:r>
              <a:rPr lang="fa-IR" sz="2600" b="1" dirty="0"/>
              <a:t>شیشه</a:t>
            </a:r>
            <a:r>
              <a:rPr lang="fa-IR" sz="2600" dirty="0"/>
              <a:t> انعکاسی نگاه کنیم مشاهده می‌کینم که تصاویر اطراف را مانند آینه باز می‌تاباند و اگر از داخل به بیرون نگاه کنیم، </a:t>
            </a:r>
            <a:r>
              <a:rPr lang="fa-IR" sz="2600" b="1" dirty="0"/>
              <a:t>شیشه</a:t>
            </a:r>
            <a:r>
              <a:rPr lang="fa-IR" sz="2600" dirty="0"/>
              <a:t> کاملا شفاف خواهد بود. شب‌ها پدیده مذکور برعکس است. این شیشه از خارج شفاف و از داخل مانند آینه </a:t>
            </a:r>
            <a:r>
              <a:rPr lang="fa-IR" sz="2600" dirty="0" smtClean="0"/>
              <a:t>است.این</a:t>
            </a:r>
            <a:r>
              <a:rPr lang="fa-IR" sz="2600" dirty="0"/>
              <a:t> </a:t>
            </a:r>
            <a:r>
              <a:rPr lang="fa-IR" sz="2600" b="1" dirty="0"/>
              <a:t>شیشه </a:t>
            </a:r>
            <a:r>
              <a:rPr lang="fa-IR" sz="2600" dirty="0"/>
              <a:t>با منعکس نور خورشید، حرارت ناشی از تابش نور خورشید را بطور قابل ملاحظه‌ای کاهش می‌دهد و در نتیجه، باعث صرفه جویی در هزینه‌های احداث، راه اندازی و نگهداری سیستمهای تهویه و تبدیل </a:t>
            </a:r>
            <a:r>
              <a:rPr lang="fa-IR" sz="2600" dirty="0" smtClean="0"/>
              <a:t>می‌شود.شیشه‌های </a:t>
            </a:r>
            <a:r>
              <a:rPr lang="fa-IR" sz="2600" dirty="0"/>
              <a:t>رفلکس که در رنگهای متنوعی ارائه می‌شوند به منظور زیبا سازی ساختمان‌ها به کار می‌روند. به علاوه این نوع شیشه‌ها اشعه‌های خورشید را به نحو قابل ملاحظه‌ای منعکس نموده و مانع از ورود آن به داخل ساختمان می‌شود. از این رو برای ساختمانهایی که بیشتر در معرض اشعه‌های زیان آور خورشید قرار دارند مناسب است</a:t>
            </a:r>
            <a:r>
              <a:rPr lang="fa-IR" sz="2600" dirty="0" smtClean="0"/>
              <a:t>.</a:t>
            </a:r>
            <a:endParaRPr lang="en-US" sz="26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4350" y="5214937"/>
            <a:ext cx="3124200" cy="1509713"/>
          </a:xfrm>
        </p:spPr>
      </p:pic>
    </p:spTree>
    <p:extLst>
      <p:ext uri="{BB962C8B-B14F-4D97-AF65-F5344CB8AC3E}">
        <p14:creationId xmlns:p14="http://schemas.microsoft.com/office/powerpoint/2010/main" val="39341136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2800" dirty="0">
                <a:solidFill>
                  <a:srgbClr val="FF0000"/>
                </a:solidFill>
              </a:rPr>
              <a:t>۷.</a:t>
            </a:r>
            <a:r>
              <a:rPr lang="fa-IR" sz="2800" b="1" dirty="0">
                <a:solidFill>
                  <a:srgbClr val="FF0000"/>
                </a:solidFill>
              </a:rPr>
              <a:t> شیشه اسپایدر :</a:t>
            </a:r>
            <a:r>
              <a:rPr lang="fa-IR" sz="2800" dirty="0"/>
              <a:t/>
            </a:r>
            <a:br>
              <a:rPr lang="fa-IR" sz="2800" dirty="0"/>
            </a:br>
            <a:r>
              <a:rPr lang="fa-IR" sz="2800" dirty="0"/>
              <a:t>در برخی نماهای ساختمان نماهای شیشه‌ای استفاده می‌شود به نحویکه در نمای ساختمان هیچ فریمی مشخص نمی‌باشد. در اینگونه موارد با توجه به طرح مورد نیاز و وزن شیشه و ارتفاع و… از اسپایدرهای مخصوص استفاده می‌شود. بدین وسیله نماهای یک دست شیشه‌ای بسیار زیبا ایجاد می‌شود.</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0706" y="2800350"/>
            <a:ext cx="5890654" cy="3676650"/>
          </a:xfrm>
        </p:spPr>
      </p:pic>
    </p:spTree>
    <p:extLst>
      <p:ext uri="{BB962C8B-B14F-4D97-AF65-F5344CB8AC3E}">
        <p14:creationId xmlns:p14="http://schemas.microsoft.com/office/powerpoint/2010/main" val="2926724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061" y="586068"/>
            <a:ext cx="9404723" cy="1400530"/>
          </a:xfrm>
        </p:spPr>
        <p:txBody>
          <a:bodyPr/>
          <a:lstStyle/>
          <a:p>
            <a:pPr algn="ctr"/>
            <a:r>
              <a:rPr lang="fa-IR" sz="30000" dirty="0" smtClean="0"/>
              <a:t>پایان</a:t>
            </a:r>
            <a:endParaRPr lang="en-US" sz="30000" dirty="0"/>
          </a:p>
        </p:txBody>
      </p:sp>
    </p:spTree>
    <p:extLst>
      <p:ext uri="{BB962C8B-B14F-4D97-AF65-F5344CB8AC3E}">
        <p14:creationId xmlns:p14="http://schemas.microsoft.com/office/powerpoint/2010/main" val="3561622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861" y="0"/>
            <a:ext cx="9404723" cy="1400530"/>
          </a:xfrm>
        </p:spPr>
        <p:txBody>
          <a:bodyPr/>
          <a:lstStyle/>
          <a:p>
            <a:pPr algn="r"/>
            <a:r>
              <a:rPr lang="fa-IR" sz="2800" dirty="0"/>
              <a:t>شیشه مایعی می باشد که بسیار سرد شده است و در حرارتی پایین‌تر از نقطه انجماد آن، در حالت مایع قرار دارد و بطور عمومی، جسمی است شفاف که نور بخوبی از آن عبور می‌کند و پشت آن بطور وضوح قابل روئیت می‌باشد.</a:t>
            </a:r>
            <a:br>
              <a:rPr lang="fa-IR" sz="2800" dirty="0"/>
            </a:br>
            <a:r>
              <a:rPr lang="fa-IR" sz="2800" dirty="0"/>
              <a:t>شیشه از نظر ساختمان مولکولی در حالت جامد آرایش مولکولی نامنظم دارد. در درجه حرارت‌های بالا، شیشه مثل هر مایع دیگری رفتار می‌کند. اما با کاهش دما، گرانروی آن بطور غیر عادی افزایش می‌یابد و باعث می‌شود مولکول‌ها نتوانند در آرایشی که لازمه کریستال شدن است، قرار گیرند. به این ترتیب شیشه از نظر ساختمان مولکولی مانند مایعات نامنظم است، ولی این ساختمان غیر منظم، دیگر متحرک نیست. </a:t>
            </a:r>
            <a:br>
              <a:rPr lang="fa-IR" sz="2800" dirty="0"/>
            </a:br>
            <a:r>
              <a:rPr lang="fa-IR" sz="2800" b="1" dirty="0"/>
              <a:t>شیشه </a:t>
            </a:r>
            <a:r>
              <a:rPr lang="fa-IR" sz="2800" dirty="0"/>
              <a:t>جسمی سخت است که سختی آن در حدود ۸ می‌باشد و همه اجسام بجز الماسه‌ها را خط می‌اندازد. وزن مخصوص </a:t>
            </a:r>
            <a:r>
              <a:rPr lang="fa-IR" sz="2800" b="1" dirty="0"/>
              <a:t>شیشه </a:t>
            </a:r>
            <a:r>
              <a:rPr lang="fa-IR" sz="2800" dirty="0"/>
              <a:t>۲.۵ گرم بر سانتی‌متر مکعب بوده و بسیار تُرد و شکننده است. شیشه در مقابل تمام مواد شیمیایی حتی اسیدهای قوی و باز‌ها مقاومت کرده و تحت تاثیر خورندگی واقع نمی‌شود، به همین علت ظرف آزمایشگاهی را از </a:t>
            </a:r>
            <a:r>
              <a:rPr lang="fa-IR" sz="2800" b="1" dirty="0"/>
              <a:t>شیشه </a:t>
            </a:r>
            <a:r>
              <a:rPr lang="fa-IR" sz="2800" dirty="0"/>
              <a:t>می‌سازند. فقط اسید فلوئوریدریک بر آن اثر داشته و</a:t>
            </a:r>
            <a:r>
              <a:rPr lang="fa-IR" sz="2800" b="1" dirty="0"/>
              <a:t> شیشه</a:t>
            </a:r>
            <a:r>
              <a:rPr lang="fa-IR" sz="2800" dirty="0"/>
              <a:t> را در خود حل می‌نماید.</a:t>
            </a:r>
            <a:endParaRPr lang="en-US" sz="2800" dirty="0"/>
          </a:p>
        </p:txBody>
      </p:sp>
    </p:spTree>
    <p:extLst>
      <p:ext uri="{BB962C8B-B14F-4D97-AF65-F5344CB8AC3E}">
        <p14:creationId xmlns:p14="http://schemas.microsoft.com/office/powerpoint/2010/main" val="3447265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1" y="0"/>
            <a:ext cx="9404723" cy="1400530"/>
          </a:xfrm>
        </p:spPr>
        <p:txBody>
          <a:bodyPr/>
          <a:lstStyle/>
          <a:p>
            <a:pPr algn="r"/>
            <a:r>
              <a:rPr lang="fa-IR" sz="2600" b="1" dirty="0"/>
              <a:t>اجزای اصلی تشکیل دهنده </a:t>
            </a:r>
            <a:r>
              <a:rPr lang="fa-IR" sz="2600" b="1" dirty="0" smtClean="0"/>
              <a:t>شیشه</a:t>
            </a:r>
            <a:r>
              <a:rPr lang="fa-IR" sz="2600" dirty="0"/>
              <a:t/>
            </a:r>
            <a:br>
              <a:rPr lang="fa-IR" sz="2600" dirty="0"/>
            </a:br>
            <a:r>
              <a:rPr lang="fa-IR" sz="2600" b="1" dirty="0">
                <a:solidFill>
                  <a:srgbClr val="FF0000"/>
                </a:solidFill>
              </a:rPr>
              <a:t>۱. گدازآور‌ها </a:t>
            </a:r>
            <a:r>
              <a:rPr lang="fa-IR" sz="2600" b="1" dirty="0" smtClean="0">
                <a:solidFill>
                  <a:srgbClr val="FF0000"/>
                </a:solidFill>
              </a:rPr>
              <a:t>:</a:t>
            </a:r>
            <a:r>
              <a:rPr lang="fa-IR" sz="2600" dirty="0" smtClean="0"/>
              <a:t>ولی </a:t>
            </a:r>
            <a:r>
              <a:rPr lang="fa-IR" sz="2600" dirty="0"/>
              <a:t>سه ماده کربنات دو سود، سنگ آهک و سیلیس، مواد اصلی تشکیل دهنده شیشه می‌باشند. مواد شیشه ساز مورد تایید موسسه استاندارد و تحقیقات صنعتی ایران عبارتند از سیلیس، دی‌اکسید بور، پنتا اکسید فسفرکه از هر کدام به تنهایی می‌توان شیشه تهیه نمود</a:t>
            </a:r>
            <a:r>
              <a:rPr lang="fa-IR" sz="2600" dirty="0" smtClean="0"/>
              <a:t>.</a:t>
            </a:r>
            <a:r>
              <a:rPr lang="fa-IR" sz="2600" dirty="0"/>
              <a:t/>
            </a:r>
            <a:br>
              <a:rPr lang="fa-IR" sz="2600" dirty="0"/>
            </a:br>
            <a:r>
              <a:rPr lang="fa-IR" sz="2600" dirty="0"/>
              <a:t>کربنات سدیم، کربنات پتاسیم و خرده شیشه، سیلیکات سدیم و پتاسیم که حاصل ترکیب سیلیس با گدازآور‌ها می‌باشند، در آب حل می‌شوند و از شفافیت شیشه به تدریج کم می‌کنند. به همین علت است که اغلب شیشه‌های مصرف شده در گلخانه پس از چند سال کدر می‌شوند و نور از آن‌ها بخوبی عبور نمی‌نماید .</a:t>
            </a:r>
            <a:br>
              <a:rPr lang="fa-IR" sz="2600" dirty="0"/>
            </a:br>
            <a:r>
              <a:rPr lang="fa-IR" sz="2600" b="1" dirty="0">
                <a:solidFill>
                  <a:srgbClr val="FF0000"/>
                </a:solidFill>
              </a:rPr>
              <a:t>۲. تثبیت کننده‌ها </a:t>
            </a:r>
            <a:r>
              <a:rPr lang="fa-IR" sz="2600" b="1" dirty="0" smtClean="0">
                <a:solidFill>
                  <a:srgbClr val="FF0000"/>
                </a:solidFill>
              </a:rPr>
              <a:t>:</a:t>
            </a:r>
            <a:r>
              <a:rPr lang="fa-IR" sz="2600" b="1" dirty="0" smtClean="0"/>
              <a:t>ا</a:t>
            </a:r>
            <a:r>
              <a:rPr lang="fa-IR" sz="2600" dirty="0" smtClean="0"/>
              <a:t>برای </a:t>
            </a:r>
            <a:r>
              <a:rPr lang="fa-IR" sz="2600" dirty="0"/>
              <a:t>آنکه مقاومت </a:t>
            </a:r>
            <a:r>
              <a:rPr lang="fa-IR" sz="2600" b="1" dirty="0"/>
              <a:t>شیشه </a:t>
            </a:r>
            <a:r>
              <a:rPr lang="fa-IR" sz="2600" dirty="0"/>
              <a:t>را در مقابل آب و هوا ثابت کنیم، باید اکسیدهای دو ظرفیتی باریم، سرب، کلسیم، منیزیم و روی به مخلوط اضافه کنیم که به این عناصر، ثابت کننده می‌گویند.</a:t>
            </a:r>
            <a:br>
              <a:rPr lang="fa-IR" sz="2600" dirty="0"/>
            </a:br>
            <a:r>
              <a:rPr lang="fa-IR" sz="2600" b="1" dirty="0">
                <a:solidFill>
                  <a:srgbClr val="FF0000"/>
                </a:solidFill>
              </a:rPr>
              <a:t>۳.تصفیه کننده ها </a:t>
            </a:r>
            <a:r>
              <a:rPr lang="fa-IR" sz="2600" b="1" dirty="0" smtClean="0">
                <a:solidFill>
                  <a:srgbClr val="FF0000"/>
                </a:solidFill>
              </a:rPr>
              <a:t>:</a:t>
            </a:r>
            <a:r>
              <a:rPr lang="fa-IR" sz="2600" dirty="0" smtClean="0"/>
              <a:t>موجب </a:t>
            </a:r>
            <a:r>
              <a:rPr lang="fa-IR" sz="2600" dirty="0"/>
              <a:t>کاستن حباب هوای موجود در </a:t>
            </a:r>
            <a:r>
              <a:rPr lang="fa-IR" sz="2600" b="1" dirty="0"/>
              <a:t>شیشه </a:t>
            </a:r>
            <a:r>
              <a:rPr lang="fa-IR" sz="2600" dirty="0"/>
              <a:t>می‌شوند و بر دو </a:t>
            </a:r>
            <a:r>
              <a:rPr lang="fa-IR" sz="2600" dirty="0" smtClean="0"/>
              <a:t>نوعند:۱. </a:t>
            </a:r>
            <a:r>
              <a:rPr lang="fa-IR" sz="2600" dirty="0"/>
              <a:t>فیزیکی: سولفات سدیم، کلرات سدیم با ایجاد حباب‌های بزرگ </a:t>
            </a:r>
            <a:r>
              <a:rPr lang="fa-IR" sz="2600" dirty="0" smtClean="0"/>
              <a:t>حباب‌های</a:t>
            </a:r>
            <a:r>
              <a:rPr lang="en-US" sz="2600" dirty="0" smtClean="0"/>
              <a:t> </a:t>
            </a:r>
            <a:r>
              <a:rPr lang="fa-IR" sz="2600" dirty="0" smtClean="0"/>
              <a:t>کوچک </a:t>
            </a:r>
            <a:r>
              <a:rPr lang="fa-IR" sz="2600" dirty="0"/>
              <a:t>را جذب و از شیشه مذاب خارج می‌کنند.</a:t>
            </a:r>
            <a:br>
              <a:rPr lang="fa-IR" sz="2600" dirty="0"/>
            </a:br>
            <a:r>
              <a:rPr lang="fa-IR" sz="2600" dirty="0"/>
              <a:t>۲. شیمیایی: املاح آرسنیک و آنتیموان ترکیباتی ایجاد می‌کنند که حباب‌های کوچک داخل شیشه را از بین می‌برند.</a:t>
            </a:r>
            <a:br>
              <a:rPr lang="fa-IR" sz="2600" dirty="0"/>
            </a:br>
            <a:r>
              <a:rPr lang="fa-IR" sz="2600" dirty="0"/>
              <a:t/>
            </a:r>
            <a:br>
              <a:rPr lang="fa-IR" sz="2600" dirty="0"/>
            </a:br>
            <a:endParaRPr lang="en-US" sz="2600" dirty="0"/>
          </a:p>
        </p:txBody>
      </p:sp>
    </p:spTree>
    <p:extLst>
      <p:ext uri="{BB962C8B-B14F-4D97-AF65-F5344CB8AC3E}">
        <p14:creationId xmlns:p14="http://schemas.microsoft.com/office/powerpoint/2010/main" val="88064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1" y="-438150"/>
            <a:ext cx="9404723" cy="1400530"/>
          </a:xfrm>
        </p:spPr>
        <p:txBody>
          <a:bodyPr/>
          <a:lstStyle/>
          <a:p>
            <a:pPr algn="r"/>
            <a:r>
              <a:rPr lang="fa-IR" sz="2800" dirty="0"/>
              <a:t/>
            </a:r>
            <a:br>
              <a:rPr lang="fa-IR" sz="2800" dirty="0"/>
            </a:br>
            <a:r>
              <a:rPr lang="fa-IR" sz="2800" b="1" dirty="0">
                <a:solidFill>
                  <a:srgbClr val="FF0000"/>
                </a:solidFill>
              </a:rPr>
              <a:t>۴. افزودنی‌ها </a:t>
            </a:r>
            <a:r>
              <a:rPr lang="fa-IR" sz="2800" dirty="0"/>
              <a:t/>
            </a:r>
            <a:br>
              <a:rPr lang="fa-IR" sz="2800" dirty="0"/>
            </a:br>
            <a:r>
              <a:rPr lang="fa-IR" sz="2800" dirty="0"/>
              <a:t>۱. استفاده از بوراکس به جای اکسید و کربنات سدیم (گدازآور) که در اثر حرارت تجزیه می‌شود و در واقع بجای هر دو ماده عمل می‌کند.</a:t>
            </a:r>
            <a:br>
              <a:rPr lang="fa-IR" sz="2800" dirty="0"/>
            </a:br>
            <a:r>
              <a:rPr lang="fa-IR" sz="2800" dirty="0"/>
              <a:t>۲. استفاده از نیترات سدیم برای از بین بردن رنگ سبز شیشه (ناشی از اکسید آهن که همراه مواد دیگر وارد کوره می‌شود).</a:t>
            </a:r>
            <a:br>
              <a:rPr lang="fa-IR" sz="2800" dirty="0"/>
            </a:br>
            <a:r>
              <a:rPr lang="fa-IR" sz="2800" dirty="0"/>
              <a:t>۳. استفاده از اکسید منگنز که باعث مقاومت بیشتر در مقابل عوامل جوی و شفاف‌تر شدن شیشه می‌شود.</a:t>
            </a:r>
            <a:br>
              <a:rPr lang="fa-IR" sz="2800" dirty="0"/>
            </a:br>
            <a:r>
              <a:rPr lang="fa-IR" sz="2800" dirty="0"/>
              <a:t>۴. استفاده از اکسید سرب برای ساختن </a:t>
            </a:r>
            <a:r>
              <a:rPr lang="fa-IR" sz="2800" b="1" dirty="0"/>
              <a:t>شیشه‌ </a:t>
            </a:r>
            <a:r>
              <a:rPr lang="fa-IR" sz="2800" dirty="0"/>
              <a:t>های مرغوب بلور و کریستال که باعث درخشندگی شیشه می‌شوند.</a:t>
            </a:r>
            <a:br>
              <a:rPr lang="fa-IR" sz="2800" dirty="0"/>
            </a:br>
            <a:r>
              <a:rPr lang="fa-IR" sz="2800" dirty="0"/>
              <a:t>۵. برای ساختن کریستال مرغوب از اکسید نقره استفاده می‌کنند.</a:t>
            </a:r>
            <a:br>
              <a:rPr lang="fa-IR" sz="2800" dirty="0"/>
            </a:br>
            <a:r>
              <a:rPr lang="fa-IR" sz="2800" dirty="0"/>
              <a:t>۶. استفاده از فلدسپار که باعث مقاومت بهتر در مقابل مواد شیمیایی می‌شود.</a:t>
            </a:r>
            <a:br>
              <a:rPr lang="fa-IR" sz="2800" dirty="0"/>
            </a:br>
            <a:r>
              <a:rPr lang="fa-IR" sz="2800" dirty="0"/>
              <a:t>۷. برای اینکه شیشه در برابر اسید فلوئوریدریک هم مقاوم باشد، ترکیباتی از فسفات به آن می‌افزایند.</a:t>
            </a:r>
            <a:br>
              <a:rPr lang="fa-IR" sz="2800" dirty="0"/>
            </a:br>
            <a:r>
              <a:rPr lang="fa-IR" sz="2800" dirty="0"/>
              <a:t>۸. استفاده از خرده شیشه که به ذوب مواد سرعت بیشتری می‌دهد.</a:t>
            </a:r>
            <a:br>
              <a:rPr lang="fa-IR" sz="2800" dirty="0"/>
            </a:br>
            <a:r>
              <a:rPr lang="fa-IR" sz="2800" dirty="0"/>
              <a:t>۹. استفاده از اکسید فلزات برای تهیه شیشه‌های رنگی.</a:t>
            </a:r>
            <a:br>
              <a:rPr lang="fa-IR" sz="2800" dirty="0"/>
            </a:br>
            <a:r>
              <a:rPr lang="fa-IR" sz="2800" dirty="0"/>
              <a:t>۱۰. اکسید سزیم برای جذب اشعه زیر قرمز و اکسید بر برای ازدیاد مقاومت حرارتی مورد استفاده قرار می‌گیرند.</a:t>
            </a:r>
            <a:br>
              <a:rPr lang="fa-IR" sz="2800" dirty="0"/>
            </a:br>
            <a:endParaRPr lang="en-US" sz="2800" dirty="0"/>
          </a:p>
        </p:txBody>
      </p:sp>
    </p:spTree>
    <p:extLst>
      <p:ext uri="{BB962C8B-B14F-4D97-AF65-F5344CB8AC3E}">
        <p14:creationId xmlns:p14="http://schemas.microsoft.com/office/powerpoint/2010/main" val="2772500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011" y="19050"/>
            <a:ext cx="9404723" cy="1400530"/>
          </a:xfrm>
        </p:spPr>
        <p:txBody>
          <a:bodyPr>
            <a:noAutofit/>
          </a:bodyPr>
          <a:lstStyle/>
          <a:p>
            <a:pPr algn="r"/>
            <a:r>
              <a:rPr lang="fa-IR" sz="2600" dirty="0" smtClean="0">
                <a:solidFill>
                  <a:srgbClr val="FF0000"/>
                </a:solidFill>
              </a:rPr>
              <a:t>انواع </a:t>
            </a:r>
            <a:r>
              <a:rPr lang="fa-IR" sz="2600" b="1" dirty="0" smtClean="0">
                <a:solidFill>
                  <a:srgbClr val="FF0000"/>
                </a:solidFill>
              </a:rPr>
              <a:t>شیشه </a:t>
            </a:r>
            <a:r>
              <a:rPr lang="fa-IR" sz="2600" dirty="0" smtClean="0">
                <a:solidFill>
                  <a:srgbClr val="FF0000"/>
                </a:solidFill>
              </a:rPr>
              <a:t>و کاربرد آن‌ها :</a:t>
            </a:r>
            <a:r>
              <a:rPr lang="fa-IR" sz="2600" b="1" dirty="0" smtClean="0"/>
              <a:t>شیشه </a:t>
            </a:r>
            <a:r>
              <a:rPr lang="fa-IR" sz="2600" dirty="0" smtClean="0"/>
              <a:t>به اشکال مختلف مورد استفاده قرار می‌گیرد. در ساخت لوازم تزیینی مانند گل، تابلو و غیره در ساختن ظروف آزمایشگاهی و یا ظروف آشپزخانه مانند لیوان، بطری و غیره و بالاخره در ساختن شیشه‌های مسطح که در دو نوع ساده و مشجر عرضه می‌گردد و مصارف مختلفی دارد که عمده‌ترین کاربرد آن به عنوان در و پنجره در کارهای ساختمانی است که به شکلهای مختلف اعم از شیشه‌های شفاف، نیمه شفاف و رنگی، جاذب حرارت، ایمنی، دوجداره، سکوریت و… وجود دارد.همچنین در آینه سازی، صنایع نشکن، صنایع یخچال سازی، می‌زهای شیشه‌ای، انواع شیشه رومیزی و تیغه کاری ساختمان کاربرد دارد.</a:t>
            </a:r>
            <a:br>
              <a:rPr lang="fa-IR" sz="2600" dirty="0" smtClean="0"/>
            </a:br>
            <a:r>
              <a:rPr lang="fa-IR" sz="2600" dirty="0" smtClean="0">
                <a:solidFill>
                  <a:srgbClr val="FF0000"/>
                </a:solidFill>
              </a:rPr>
              <a:t>۱. شیشه های ایمنی :</a:t>
            </a:r>
            <a:r>
              <a:rPr lang="fa-IR" sz="2600" b="1" dirty="0" smtClean="0"/>
              <a:t>شیشه‌ </a:t>
            </a:r>
            <a:r>
              <a:rPr lang="fa-IR" sz="2600" dirty="0" smtClean="0"/>
              <a:t>های ایمنی به سختی می‌شکنند و در مقابل نیروهای ناشی از ضربه، انفجار، باد و زلزله مقاومت نموده و یا در صورت شکستن به تکه‌های کوچکی تبدیل می‌شود که برندگی شیشه عادی را ندارند و خسارت جانی و مالی حادثه را به حداقل می‌رسانند. این شیشه‌ها پس از فرایند سخت سازی ۵ الی ۶ برابر نسبت به شیشه‌های معمولی مقاوم‌تر می‌شوند. ایجاد تغییرات بعدی روی شیشه‌های ایمنی دشوار و در اکثر مواقع غیر ممکن است، لذا در تهیه نقشه مورد نیاز بایستی دقت کافی به عمل آید.در ضمن حین انجام پروسه سخت سازی این قابلیت وجود دارد تا محصول به شکل خم استوانه‌ای نیز باشد، که البته در این زمینه محدودیتهایی جهت ضخامت و شعاع دایره وجود دارد.شیشه‌های درب های ورودی مغازه‌ها از این نوع است.</a:t>
            </a:r>
            <a:br>
              <a:rPr lang="fa-IR" sz="2600" dirty="0" smtClean="0"/>
            </a:br>
            <a:endParaRPr lang="en-US" sz="2600" dirty="0"/>
          </a:p>
        </p:txBody>
      </p:sp>
      <p:sp>
        <p:nvSpPr>
          <p:cNvPr id="4" name="AutoShape 2" descr="https://www.sazeafzar.com/Media/1397/hgjj-636583762726326488.jpg"/>
          <p:cNvSpPr>
            <a:spLocks noChangeAspect="1" noChangeArrowheads="1"/>
          </p:cNvSpPr>
          <p:nvPr/>
        </p:nvSpPr>
        <p:spPr bwMode="auto">
          <a:xfrm>
            <a:off x="155575" y="-27924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3" descr="https://www.sazeafzar.com/Media/1397/dqzxc-636583760461332931.jpg"/>
          <p:cNvSpPr>
            <a:spLocks noChangeAspect="1" noChangeArrowheads="1"/>
          </p:cNvSpPr>
          <p:nvPr/>
        </p:nvSpPr>
        <p:spPr bwMode="auto">
          <a:xfrm>
            <a:off x="155575" y="-1419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https://www.sazeafzar.com/Media/1397/dddgghjh-636583759631481401.jpg"/>
          <p:cNvSpPr>
            <a:spLocks noChangeAspect="1" noChangeArrowheads="1"/>
          </p:cNvSpPr>
          <p:nvPr/>
        </p:nvSpPr>
        <p:spPr bwMode="auto">
          <a:xfrm>
            <a:off x="155575" y="-460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5" descr="https://www.sazeafzar.com/Media/1397/dddaaa-636583758745835504.jpg"/>
          <p:cNvSpPr>
            <a:spLocks noChangeAspect="1" noChangeArrowheads="1"/>
          </p:cNvSpPr>
          <p:nvPr/>
        </p:nvSpPr>
        <p:spPr bwMode="auto">
          <a:xfrm>
            <a:off x="155575" y="13271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https://www.sazeafzar.com/Media/1397/sss11123345455-636583755300554930.jpg"/>
          <p:cNvSpPr>
            <a:spLocks noChangeAspect="1" noChangeArrowheads="1"/>
          </p:cNvSpPr>
          <p:nvPr/>
        </p:nvSpPr>
        <p:spPr bwMode="auto">
          <a:xfrm>
            <a:off x="155575" y="43481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7" descr="https://www.sazeafzar.com/Media/1397/sssssq-636583753808263531.jpg"/>
          <p:cNvSpPr>
            <a:spLocks noChangeAspect="1" noChangeArrowheads="1"/>
          </p:cNvSpPr>
          <p:nvPr/>
        </p:nvSpPr>
        <p:spPr bwMode="auto">
          <a:xfrm>
            <a:off x="155575" y="62706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36979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7111" y="0"/>
            <a:ext cx="9404723" cy="1400530"/>
          </a:xfrm>
        </p:spPr>
        <p:txBody>
          <a:bodyPr/>
          <a:lstStyle/>
          <a:p>
            <a:pPr algn="r"/>
            <a:r>
              <a:rPr lang="fa-IR" sz="2800" b="1" dirty="0">
                <a:solidFill>
                  <a:srgbClr val="FF0000"/>
                </a:solidFill>
              </a:rPr>
              <a:t>۲. شیشه‌های چند لایه :</a:t>
            </a:r>
            <a:r>
              <a:rPr lang="fa-IR" sz="2800" dirty="0"/>
              <a:t/>
            </a:r>
            <a:br>
              <a:rPr lang="fa-IR" sz="2800" dirty="0"/>
            </a:br>
            <a:r>
              <a:rPr lang="fa-IR" sz="2800" dirty="0"/>
              <a:t>امروزه در مواردی مانند سقف‌ها، نماهای شیشه‌ای،  خودروهای حفاظت شخصیت‌ها، شیشه‌های ضد گلوله، ضد انفجار، ضد عبور و اغتشاش، سرقت و… که امکان آسیب ناشی از شکست شیشه وجود داشته باشد، از شیشه‌های چند لایه استفاده </a:t>
            </a:r>
            <a:r>
              <a:rPr lang="fa-IR" sz="2800" dirty="0" smtClean="0"/>
              <a:t>می‌شود.این </a:t>
            </a:r>
            <a:r>
              <a:rPr lang="fa-IR" sz="2800" dirty="0"/>
              <a:t>نوع شیشه عموماْ از دو یا چند لایه شیشه و یک یا چند </a:t>
            </a:r>
            <a:r>
              <a:rPr lang="fa-IR" sz="2800" dirty="0" smtClean="0"/>
              <a:t>لایه طلق تشکیل </a:t>
            </a:r>
            <a:r>
              <a:rPr lang="fa-IR" sz="2800" dirty="0"/>
              <a:t>می‌شوند. شیشه‌های چند لایه در اثر ضربه‌های شدید به هیچ وجه نمی‌ریزند و چسبیده به طلق باقی می‌مانند. همچنین به خاطر ایمنی بالا، کاهش قابل توجه سر و صدا و جلوگیری از عبور حدود ۹۹٪ از اشعه مضر فرابنفش </a:t>
            </a:r>
            <a:r>
              <a:rPr lang="fa-IR" sz="2800" dirty="0" smtClean="0"/>
              <a:t>نور </a:t>
            </a:r>
            <a:r>
              <a:rPr lang="fa-IR" sz="2800" dirty="0"/>
              <a:t>خورشید و نیز امکان تولید محصولاتی با رنگهای متنوع باعث استفاده روز افزون شیشه‌های چند لایه گردیده است.</a:t>
            </a:r>
            <a:br>
              <a:rPr lang="fa-IR" sz="2800" dirty="0"/>
            </a:b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3924300"/>
            <a:ext cx="5391150" cy="2664619"/>
          </a:xfrm>
        </p:spPr>
      </p:pic>
    </p:spTree>
    <p:extLst>
      <p:ext uri="{BB962C8B-B14F-4D97-AF65-F5344CB8AC3E}">
        <p14:creationId xmlns:p14="http://schemas.microsoft.com/office/powerpoint/2010/main" val="1255504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2800" b="1" dirty="0">
                <a:solidFill>
                  <a:srgbClr val="FF0000"/>
                </a:solidFill>
              </a:rPr>
              <a:t>۳. </a:t>
            </a:r>
            <a:r>
              <a:rPr lang="fa-IR" sz="2800" b="1" dirty="0" smtClean="0">
                <a:solidFill>
                  <a:srgbClr val="FF0000"/>
                </a:solidFill>
              </a:rPr>
              <a:t>شیشه های خم :</a:t>
            </a:r>
            <a:r>
              <a:rPr lang="fa-IR" sz="2800" dirty="0"/>
              <a:t/>
            </a:r>
            <a:br>
              <a:rPr lang="fa-IR" sz="2800" dirty="0"/>
            </a:br>
            <a:r>
              <a:rPr lang="fa-IR" sz="2800" dirty="0"/>
              <a:t>شیشه‌های خم بیشتر به منظور تحقق ایده‌های مهندسین معمار و طراحان نمای ساختمان‌ها تولید می‌گردد و باعث افزایش فضا، زیبایی، جذابیت و نیز مقاومت بیشتر می‌شوند. ایجاد تنوع در فضا، استفاده از فضای بدون استفاده و ایجاد هارمونی وهماهنگی در دید از ویژگی‌های منحصر به فرد این نوع شیشه‌ها می‌باشد.</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684" y="2745128"/>
            <a:ext cx="7105466" cy="3943804"/>
          </a:xfrm>
        </p:spPr>
      </p:pic>
    </p:spTree>
    <p:extLst>
      <p:ext uri="{BB962C8B-B14F-4D97-AF65-F5344CB8AC3E}">
        <p14:creationId xmlns:p14="http://schemas.microsoft.com/office/powerpoint/2010/main" val="15378697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7561" y="243168"/>
            <a:ext cx="9404723" cy="1400530"/>
          </a:xfrm>
        </p:spPr>
        <p:txBody>
          <a:bodyPr/>
          <a:lstStyle/>
          <a:p>
            <a:pPr algn="r"/>
            <a:r>
              <a:rPr lang="fa-IR" sz="2800" dirty="0">
                <a:solidFill>
                  <a:srgbClr val="FF0000"/>
                </a:solidFill>
              </a:rPr>
              <a:t>۴. </a:t>
            </a:r>
            <a:r>
              <a:rPr lang="fa-IR" sz="2800" dirty="0" smtClean="0">
                <a:solidFill>
                  <a:srgbClr val="FF0000"/>
                </a:solidFill>
              </a:rPr>
              <a:t>شیشه دوجداره </a:t>
            </a:r>
            <a:r>
              <a:rPr lang="fa-IR" sz="2800" b="1" dirty="0" smtClean="0">
                <a:solidFill>
                  <a:srgbClr val="FF0000"/>
                </a:solidFill>
              </a:rPr>
              <a:t>:</a:t>
            </a:r>
            <a:r>
              <a:rPr lang="fa-IR" sz="2800" dirty="0"/>
              <a:t/>
            </a:r>
            <a:br>
              <a:rPr lang="fa-IR" sz="2800" dirty="0"/>
            </a:br>
            <a:r>
              <a:rPr lang="fa-IR" sz="2800" dirty="0"/>
              <a:t>این نوع شیشه‌ها، از دو لایه ساده و گاهی رنگی که به موازات یکدیگر قرار گرفته‌اند و لبه‌ها یا درزهای آن‌ها هوابندی شده است و فضای بین آن‌ها با مواد خشک کننده‌ای مانند سیلیکاژل، پُر و یا در بعضی از موارد بین دو لایه، خلاء ایجاد می‌شود. این نوع شیشه که عایق گرما، سرما و صداست، در بسیاری از ساختمان‌ها مانند فرودگاه‌ها، هتل‌ها و بیمارستان‌ها بکار می‌رود.</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5300" y="2914386"/>
            <a:ext cx="6096000" cy="3522133"/>
          </a:xfrm>
        </p:spPr>
      </p:pic>
    </p:spTree>
    <p:extLst>
      <p:ext uri="{BB962C8B-B14F-4D97-AF65-F5344CB8AC3E}">
        <p14:creationId xmlns:p14="http://schemas.microsoft.com/office/powerpoint/2010/main" val="3362896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811" y="205068"/>
            <a:ext cx="9404723" cy="1400530"/>
          </a:xfrm>
        </p:spPr>
        <p:txBody>
          <a:bodyPr/>
          <a:lstStyle/>
          <a:p>
            <a:pPr algn="r"/>
            <a:r>
              <a:rPr lang="fa-IR" sz="2800" dirty="0">
                <a:solidFill>
                  <a:srgbClr val="FF0000"/>
                </a:solidFill>
              </a:rPr>
              <a:t>۵. شیشه </a:t>
            </a:r>
            <a:r>
              <a:rPr lang="fa-IR" sz="2800" dirty="0" smtClean="0">
                <a:solidFill>
                  <a:srgbClr val="FF0000"/>
                </a:solidFill>
              </a:rPr>
              <a:t>سکوریت:</a:t>
            </a:r>
            <a:r>
              <a:rPr lang="fa-IR" sz="2800" dirty="0"/>
              <a:t/>
            </a:r>
            <a:br>
              <a:rPr lang="fa-IR" sz="2800" dirty="0"/>
            </a:br>
            <a:r>
              <a:rPr lang="fa-IR" sz="2800" dirty="0"/>
              <a:t>در این حالت، شیشه مجددا تا حدود ۷۰۰ درجه سانتی‌گراد حرارت داده و بعد بطور ناگهانی و تحت شرایط خاص و کنترل شده‌ای سرد می‌شود. این عمل باعث افزایش مقاومت </a:t>
            </a:r>
            <a:r>
              <a:rPr lang="fa-IR" sz="2800" b="1" dirty="0"/>
              <a:t>شیشه </a:t>
            </a:r>
            <a:r>
              <a:rPr lang="fa-IR" sz="2800" dirty="0"/>
              <a:t>(حدود ۳ الی ۵ برابر) در مقابل ضربه و نیز شوک های حرارتی می‌گردد. این </a:t>
            </a:r>
            <a:r>
              <a:rPr lang="fa-IR" sz="2800" b="1" dirty="0"/>
              <a:t>شیشه‌ها</a:t>
            </a:r>
            <a:r>
              <a:rPr lang="fa-IR" sz="2800" dirty="0"/>
              <a:t> در صورت شکستن، به ذرات ریز و مکعب شکل تقسیم می‌شوند که آسیب رسان نیستند. از این نوع </a:t>
            </a:r>
            <a:r>
              <a:rPr lang="fa-IR" sz="2800" b="1" dirty="0"/>
              <a:t>شیشه</a:t>
            </a:r>
            <a:r>
              <a:rPr lang="fa-IR" sz="2800" dirty="0"/>
              <a:t> در ویترین فروشگاه‌ها، درهای </a:t>
            </a:r>
            <a:r>
              <a:rPr lang="fa-IR" sz="2800" b="1" dirty="0"/>
              <a:t>شیشه‌ای</a:t>
            </a:r>
            <a:r>
              <a:rPr lang="fa-IR" sz="2800" dirty="0"/>
              <a:t> و پنجره‌های جانبی اتومبیل‌ها استفاده می‌گردد.</a:t>
            </a:r>
            <a:br>
              <a:rPr lang="fa-IR" sz="2800" dirty="0"/>
            </a:br>
            <a:r>
              <a:rPr lang="fa-IR" sz="2800" dirty="0"/>
              <a:t/>
            </a:r>
            <a:br>
              <a:rPr lang="fa-IR" sz="2800" dirty="0"/>
            </a:b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9100" y="3304369"/>
            <a:ext cx="5562600" cy="3375038"/>
          </a:xfrm>
        </p:spPr>
      </p:pic>
    </p:spTree>
    <p:extLst>
      <p:ext uri="{BB962C8B-B14F-4D97-AF65-F5344CB8AC3E}">
        <p14:creationId xmlns:p14="http://schemas.microsoft.com/office/powerpoint/2010/main" val="23112346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145</TotalTime>
  <Words>38</Words>
  <Application>Microsoft Office PowerPoint</Application>
  <PresentationFormat>Widescreen</PresentationFormat>
  <Paragraphs>12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Times New Roman</vt:lpstr>
      <vt:lpstr>Wingdings 3</vt:lpstr>
      <vt:lpstr>Ion</vt:lpstr>
      <vt:lpstr>به نام خدا زیبایی ها موضوع:شیشه نام دانشجو:ریحانه رجایی                 سمیرا شهریاری </vt:lpstr>
      <vt:lpstr>شیشه مایعی می باشد که بسیار سرد شده است و در حرارتی پایین‌تر از نقطه انجماد آن، در حالت مایع قرار دارد و بطور عمومی، جسمی است شفاف که نور بخوبی از آن عبور می‌کند و پشت آن بطور وضوح قابل روئیت می‌باشد. شیشه از نظر ساختمان مولکولی در حالت جامد آرایش مولکولی نامنظم دارد. در درجه حرارت‌های بالا، شیشه مثل هر مایع دیگری رفتار می‌کند. اما با کاهش دما، گرانروی آن بطور غیر عادی افزایش می‌یابد و باعث می‌شود مولکول‌ها نتوانند در آرایشی که لازمه کریستال شدن است، قرار گیرند. به این ترتیب شیشه از نظر ساختمان مولکولی مانند مایعات نامنظم است، ولی این ساختمان غیر منظم، دیگر متحرک نیست.  شیشه جسمی سخت است که سختی آن در حدود ۸ می‌باشد و همه اجسام بجز الماسه‌ها را خط می‌اندازد. وزن مخصوص شیشه ۲.۵ گرم بر سانتی‌متر مکعب بوده و بسیار تُرد و شکننده است. شیشه در مقابل تمام مواد شیمیایی حتی اسیدهای قوی و باز‌ها مقاومت کرده و تحت تاثیر خورندگی واقع نمی‌شود، به همین علت ظرف آزمایشگاهی را از شیشه می‌سازند. فقط اسید فلوئوریدریک بر آن اثر داشته و شیشه را در خود حل می‌نماید.</vt:lpstr>
      <vt:lpstr>اجزای اصلی تشکیل دهنده شیشه ۱. گدازآور‌ها :ولی سه ماده کربنات دو سود، سنگ آهک و سیلیس، مواد اصلی تشکیل دهنده شیشه می‌باشند. مواد شیشه ساز مورد تایید موسسه استاندارد و تحقیقات صنعتی ایران عبارتند از سیلیس، دی‌اکسید بور، پنتا اکسید فسفرکه از هر کدام به تنهایی می‌توان شیشه تهیه نمود. کربنات سدیم، کربنات پتاسیم و خرده شیشه، سیلیکات سدیم و پتاسیم که حاصل ترکیب سیلیس با گدازآور‌ها می‌باشند، در آب حل می‌شوند و از شفافیت شیشه به تدریج کم می‌کنند. به همین علت است که اغلب شیشه‌های مصرف شده در گلخانه پس از چند سال کدر می‌شوند و نور از آن‌ها بخوبی عبور نمی‌نماید . ۲. تثبیت کننده‌ها :ابرای آنکه مقاومت شیشه را در مقابل آب و هوا ثابت کنیم، باید اکسیدهای دو ظرفیتی باریم، سرب، کلسیم، منیزیم و روی به مخلوط اضافه کنیم که به این عناصر، ثابت کننده می‌گویند. ۳.تصفیه کننده ها :موجب کاستن حباب هوای موجود در شیشه می‌شوند و بر دو نوعند:۱. فیزیکی: سولفات سدیم، کلرات سدیم با ایجاد حباب‌های بزرگ حباب‌های کوچک را جذب و از شیشه مذاب خارج می‌کنند. ۲. شیمیایی: املاح آرسنیک و آنتیموان ترکیباتی ایجاد می‌کنند که حباب‌های کوچک داخل شیشه را از بین می‌برند.  </vt:lpstr>
      <vt:lpstr> ۴. افزودنی‌ها  ۱. استفاده از بوراکس به جای اکسید و کربنات سدیم (گدازآور) که در اثر حرارت تجزیه می‌شود و در واقع بجای هر دو ماده عمل می‌کند. ۲. استفاده از نیترات سدیم برای از بین بردن رنگ سبز شیشه (ناشی از اکسید آهن که همراه مواد دیگر وارد کوره می‌شود). ۳. استفاده از اکسید منگنز که باعث مقاومت بیشتر در مقابل عوامل جوی و شفاف‌تر شدن شیشه می‌شود. ۴. استفاده از اکسید سرب برای ساختن شیشه‌ های مرغوب بلور و کریستال که باعث درخشندگی شیشه می‌شوند. ۵. برای ساختن کریستال مرغوب از اکسید نقره استفاده می‌کنند. ۶. استفاده از فلدسپار که باعث مقاومت بهتر در مقابل مواد شیمیایی می‌شود. ۷. برای اینکه شیشه در برابر اسید فلوئوریدریک هم مقاوم باشد، ترکیباتی از فسفات به آن می‌افزایند. ۸. استفاده از خرده شیشه که به ذوب مواد سرعت بیشتری می‌دهد. ۹. استفاده از اکسید فلزات برای تهیه شیشه‌های رنگی. ۱۰. اکسید سزیم برای جذب اشعه زیر قرمز و اکسید بر برای ازدیاد مقاومت حرارتی مورد استفاده قرار می‌گیرند. </vt:lpstr>
      <vt:lpstr>انواع شیشه و کاربرد آن‌ها :شیشه به اشکال مختلف مورد استفاده قرار می‌گیرد. در ساخت لوازم تزیینی مانند گل، تابلو و غیره در ساختن ظروف آزمایشگاهی و یا ظروف آشپزخانه مانند لیوان، بطری و غیره و بالاخره در ساختن شیشه‌های مسطح که در دو نوع ساده و مشجر عرضه می‌گردد و مصارف مختلفی دارد که عمده‌ترین کاربرد آن به عنوان در و پنجره در کارهای ساختمانی است که به شکلهای مختلف اعم از شیشه‌های شفاف، نیمه شفاف و رنگی، جاذب حرارت، ایمنی، دوجداره، سکوریت و… وجود دارد.همچنین در آینه سازی، صنایع نشکن، صنایع یخچال سازی، می‌زهای شیشه‌ای، انواع شیشه رومیزی و تیغه کاری ساختمان کاربرد دارد. ۱. شیشه های ایمنی :شیشه‌ های ایمنی به سختی می‌شکنند و در مقابل نیروهای ناشی از ضربه، انفجار، باد و زلزله مقاومت نموده و یا در صورت شکستن به تکه‌های کوچکی تبدیل می‌شود که برندگی شیشه عادی را ندارند و خسارت جانی و مالی حادثه را به حداقل می‌رسانند. این شیشه‌ها پس از فرایند سخت سازی ۵ الی ۶ برابر نسبت به شیشه‌های معمولی مقاوم‌تر می‌شوند. ایجاد تغییرات بعدی روی شیشه‌های ایمنی دشوار و در اکثر مواقع غیر ممکن است، لذا در تهیه نقشه مورد نیاز بایستی دقت کافی به عمل آید.در ضمن حین انجام پروسه سخت سازی این قابلیت وجود دارد تا محصول به شکل خم استوانه‌ای نیز باشد، که البته در این زمینه محدودیتهایی جهت ضخامت و شعاع دایره وجود دارد.شیشه‌های درب های ورودی مغازه‌ها از این نوع است. </vt:lpstr>
      <vt:lpstr>۲. شیشه‌های چند لایه : امروزه در مواردی مانند سقف‌ها، نماهای شیشه‌ای،  خودروهای حفاظت شخصیت‌ها، شیشه‌های ضد گلوله، ضد انفجار، ضد عبور و اغتشاش، سرقت و… که امکان آسیب ناشی از شکست شیشه وجود داشته باشد، از شیشه‌های چند لایه استفاده می‌شود.این نوع شیشه عموماْ از دو یا چند لایه شیشه و یک یا چند لایه طلق تشکیل می‌شوند. شیشه‌های چند لایه در اثر ضربه‌های شدید به هیچ وجه نمی‌ریزند و چسبیده به طلق باقی می‌مانند. همچنین به خاطر ایمنی بالا، کاهش قابل توجه سر و صدا و جلوگیری از عبور حدود ۹۹٪ از اشعه مضر فرابنفش نور خورشید و نیز امکان تولید محصولاتی با رنگهای متنوع باعث استفاده روز افزون شیشه‌های چند لایه گردیده است. </vt:lpstr>
      <vt:lpstr>۳. شیشه های خم : شیشه‌های خم بیشتر به منظور تحقق ایده‌های مهندسین معمار و طراحان نمای ساختمان‌ها تولید می‌گردد و باعث افزایش فضا، زیبایی، جذابیت و نیز مقاومت بیشتر می‌شوند. ایجاد تنوع در فضا، استفاده از فضای بدون استفاده و ایجاد هارمونی وهماهنگی در دید از ویژگی‌های منحصر به فرد این نوع شیشه‌ها می‌باشد.</vt:lpstr>
      <vt:lpstr>۴. شیشه دوجداره : این نوع شیشه‌ها، از دو لایه ساده و گاهی رنگی که به موازات یکدیگر قرار گرفته‌اند و لبه‌ها یا درزهای آن‌ها هوابندی شده است و فضای بین آن‌ها با مواد خشک کننده‌ای مانند سیلیکاژل، پُر و یا در بعضی از موارد بین دو لایه، خلاء ایجاد می‌شود. این نوع شیشه که عایق گرما، سرما و صداست، در بسیاری از ساختمان‌ها مانند فرودگاه‌ها، هتل‌ها و بیمارستان‌ها بکار می‌رود.</vt:lpstr>
      <vt:lpstr>۵. شیشه سکوریت: در این حالت، شیشه مجددا تا حدود ۷۰۰ درجه سانتی‌گراد حرارت داده و بعد بطور ناگهانی و تحت شرایط خاص و کنترل شده‌ای سرد می‌شود. این عمل باعث افزایش مقاومت شیشه (حدود ۳ الی ۵ برابر) در مقابل ضربه و نیز شوک های حرارتی می‌گردد. این شیشه‌ها در صورت شکستن، به ذرات ریز و مکعب شکل تقسیم می‌شوند که آسیب رسان نیستند. از این نوع شیشه در ویترین فروشگاه‌ها، درهای شیشه‌ای و پنجره‌های جانبی اتومبیل‌ها استفاده می‌گردد.  </vt:lpstr>
      <vt:lpstr>۶. شیشه رفلکس :  یک سطح شیشه با یک پوشش منعکس کننده نور و حرارت از جنس فلز یا اکسید فلزی دارای این خاصیت پوشانده می‌شود. این نوع شیشه‌ ها، نور خورشید را منعکس می‌کنند و در کاهش حرارت و درخشندگی نور موثر هستند. اگر در روشنایی روز از بیرون به شیشه انعکاسی نگاه کنیم مشاهده می‌کینم که تصاویر اطراف را مانند آینه باز می‌تاباند و اگر از داخل به بیرون نگاه کنیم، شیشه کاملا شفاف خواهد بود. شب‌ها پدیده مذکور برعکس است. این شیشه از خارج شفاف و از داخل مانند آینه است.این شیشه با منعکس نور خورشید، حرارت ناشی از تابش نور خورشید را بطور قابل ملاحظه‌ای کاهش می‌دهد و در نتیجه، باعث صرفه جویی در هزینه‌های احداث، راه اندازی و نگهداری سیستمهای تهویه و تبدیل می‌شود.شیشه‌های رفلکس که در رنگهای متنوعی ارائه می‌شوند به منظور زیبا سازی ساختمان‌ها به کار می‌روند. به علاوه این نوع شیشه‌ها اشعه‌های خورشید را به نحو قابل ملاحظه‌ای منعکس نموده و مانع از ورود آن به داخل ساختمان می‌شود. از این رو برای ساختمانهایی که بیشتر در معرض اشعه‌های زیان آور خورشید قرار دارند مناسب است.</vt:lpstr>
      <vt:lpstr>۷. شیشه اسپایدر : در برخی نماهای ساختمان نماهای شیشه‌ای استفاده می‌شود به نحویکه در نمای ساختمان هیچ فریمی مشخص نمی‌باشد. در اینگونه موارد با توجه به طرح مورد نیاز و وزن شیشه و ارتفاع و… از اسپایدرهای مخصوص استفاده می‌شود. بدین وسیله نماهای یک دست شیشه‌ای بسیار زیبا ایجاد می‌شود.</vt:lpstr>
      <vt:lpstr>پایان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 زیبایی ها موضوع:شیشه نام دانشجو:ریحانه رجایی                سمیراشهریاری </dc:title>
  <dc:creator>Sky</dc:creator>
  <cp:lastModifiedBy>Sky</cp:lastModifiedBy>
  <cp:revision>11</cp:revision>
  <dcterms:created xsi:type="dcterms:W3CDTF">2020-04-06T16:23:45Z</dcterms:created>
  <dcterms:modified xsi:type="dcterms:W3CDTF">2020-04-06T18:49:21Z</dcterms:modified>
</cp:coreProperties>
</file>