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9" r:id="rId2"/>
    <p:sldId id="256" r:id="rId3"/>
    <p:sldId id="257" r:id="rId4"/>
    <p:sldId id="258" r:id="rId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20BAD66-399B-457A-A961-4345F4CF133E}" type="datetimeFigureOut">
              <a:rPr lang="fa-IR" smtClean="0"/>
              <a:t>08/25/1441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AACAB7-C257-444A-B542-BC8EF607FAE6}" type="slidenum">
              <a:rPr lang="fa-IR" smtClean="0"/>
              <a:t>‹#›</a:t>
            </a:fld>
            <a:endParaRPr lang="fa-IR"/>
          </a:p>
        </p:txBody>
      </p:sp>
    </p:spTree>
    <p:extLst>
      <p:ext uri="{BB962C8B-B14F-4D97-AF65-F5344CB8AC3E}">
        <p14:creationId xmlns:p14="http://schemas.microsoft.com/office/powerpoint/2010/main" val="97091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20BAD66-399B-457A-A961-4345F4CF133E}" type="datetimeFigureOut">
              <a:rPr lang="fa-IR" smtClean="0"/>
              <a:t>08/25/1441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AACAB7-C257-444A-B542-BC8EF607FAE6}" type="slidenum">
              <a:rPr lang="fa-IR" smtClean="0"/>
              <a:t>‹#›</a:t>
            </a:fld>
            <a:endParaRPr lang="fa-IR"/>
          </a:p>
        </p:txBody>
      </p:sp>
    </p:spTree>
    <p:extLst>
      <p:ext uri="{BB962C8B-B14F-4D97-AF65-F5344CB8AC3E}">
        <p14:creationId xmlns:p14="http://schemas.microsoft.com/office/powerpoint/2010/main" val="351787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20BAD66-399B-457A-A961-4345F4CF133E}" type="datetimeFigureOut">
              <a:rPr lang="fa-IR" smtClean="0"/>
              <a:t>08/25/1441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AACAB7-C257-444A-B542-BC8EF607FAE6}" type="slidenum">
              <a:rPr lang="fa-IR" smtClean="0"/>
              <a:t>‹#›</a:t>
            </a:fld>
            <a:endParaRPr lang="fa-IR"/>
          </a:p>
        </p:txBody>
      </p:sp>
    </p:spTree>
    <p:extLst>
      <p:ext uri="{BB962C8B-B14F-4D97-AF65-F5344CB8AC3E}">
        <p14:creationId xmlns:p14="http://schemas.microsoft.com/office/powerpoint/2010/main" val="9251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20BAD66-399B-457A-A961-4345F4CF133E}" type="datetimeFigureOut">
              <a:rPr lang="fa-IR" smtClean="0"/>
              <a:t>08/25/1441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AACAB7-C257-444A-B542-BC8EF607FAE6}" type="slidenum">
              <a:rPr lang="fa-IR" smtClean="0"/>
              <a:t>‹#›</a:t>
            </a:fld>
            <a:endParaRPr lang="fa-IR"/>
          </a:p>
        </p:txBody>
      </p:sp>
    </p:spTree>
    <p:extLst>
      <p:ext uri="{BB962C8B-B14F-4D97-AF65-F5344CB8AC3E}">
        <p14:creationId xmlns:p14="http://schemas.microsoft.com/office/powerpoint/2010/main" val="179332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0BAD66-399B-457A-A961-4345F4CF133E}" type="datetimeFigureOut">
              <a:rPr lang="fa-IR" smtClean="0"/>
              <a:t>08/25/1441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AACAB7-C257-444A-B542-BC8EF607FAE6}" type="slidenum">
              <a:rPr lang="fa-IR" smtClean="0"/>
              <a:t>‹#›</a:t>
            </a:fld>
            <a:endParaRPr lang="fa-IR"/>
          </a:p>
        </p:txBody>
      </p:sp>
    </p:spTree>
    <p:extLst>
      <p:ext uri="{BB962C8B-B14F-4D97-AF65-F5344CB8AC3E}">
        <p14:creationId xmlns:p14="http://schemas.microsoft.com/office/powerpoint/2010/main" val="15937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20BAD66-399B-457A-A961-4345F4CF133E}" type="datetimeFigureOut">
              <a:rPr lang="fa-IR" smtClean="0"/>
              <a:t>08/25/1441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8AACAB7-C257-444A-B542-BC8EF607FAE6}" type="slidenum">
              <a:rPr lang="fa-IR" smtClean="0"/>
              <a:t>‹#›</a:t>
            </a:fld>
            <a:endParaRPr lang="fa-IR"/>
          </a:p>
        </p:txBody>
      </p:sp>
    </p:spTree>
    <p:extLst>
      <p:ext uri="{BB962C8B-B14F-4D97-AF65-F5344CB8AC3E}">
        <p14:creationId xmlns:p14="http://schemas.microsoft.com/office/powerpoint/2010/main" val="271714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20BAD66-399B-457A-A961-4345F4CF133E}" type="datetimeFigureOut">
              <a:rPr lang="fa-IR" smtClean="0"/>
              <a:t>08/25/1441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8AACAB7-C257-444A-B542-BC8EF607FAE6}" type="slidenum">
              <a:rPr lang="fa-IR" smtClean="0"/>
              <a:t>‹#›</a:t>
            </a:fld>
            <a:endParaRPr lang="fa-IR"/>
          </a:p>
        </p:txBody>
      </p:sp>
    </p:spTree>
    <p:extLst>
      <p:ext uri="{BB962C8B-B14F-4D97-AF65-F5344CB8AC3E}">
        <p14:creationId xmlns:p14="http://schemas.microsoft.com/office/powerpoint/2010/main" val="345961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20BAD66-399B-457A-A961-4345F4CF133E}" type="datetimeFigureOut">
              <a:rPr lang="fa-IR" smtClean="0"/>
              <a:t>08/25/1441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8AACAB7-C257-444A-B542-BC8EF607FAE6}" type="slidenum">
              <a:rPr lang="fa-IR" smtClean="0"/>
              <a:t>‹#›</a:t>
            </a:fld>
            <a:endParaRPr lang="fa-IR"/>
          </a:p>
        </p:txBody>
      </p:sp>
    </p:spTree>
    <p:extLst>
      <p:ext uri="{BB962C8B-B14F-4D97-AF65-F5344CB8AC3E}">
        <p14:creationId xmlns:p14="http://schemas.microsoft.com/office/powerpoint/2010/main" val="345315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BAD66-399B-457A-A961-4345F4CF133E}" type="datetimeFigureOut">
              <a:rPr lang="fa-IR" smtClean="0"/>
              <a:t>08/25/1441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8AACAB7-C257-444A-B542-BC8EF607FAE6}" type="slidenum">
              <a:rPr lang="fa-IR" smtClean="0"/>
              <a:t>‹#›</a:t>
            </a:fld>
            <a:endParaRPr lang="fa-IR"/>
          </a:p>
        </p:txBody>
      </p:sp>
    </p:spTree>
    <p:extLst>
      <p:ext uri="{BB962C8B-B14F-4D97-AF65-F5344CB8AC3E}">
        <p14:creationId xmlns:p14="http://schemas.microsoft.com/office/powerpoint/2010/main" val="364319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BAD66-399B-457A-A961-4345F4CF133E}" type="datetimeFigureOut">
              <a:rPr lang="fa-IR" smtClean="0"/>
              <a:t>08/25/1441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8AACAB7-C257-444A-B542-BC8EF607FAE6}" type="slidenum">
              <a:rPr lang="fa-IR" smtClean="0"/>
              <a:t>‹#›</a:t>
            </a:fld>
            <a:endParaRPr lang="fa-IR"/>
          </a:p>
        </p:txBody>
      </p:sp>
    </p:spTree>
    <p:extLst>
      <p:ext uri="{BB962C8B-B14F-4D97-AF65-F5344CB8AC3E}">
        <p14:creationId xmlns:p14="http://schemas.microsoft.com/office/powerpoint/2010/main" val="93966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BAD66-399B-457A-A961-4345F4CF133E}" type="datetimeFigureOut">
              <a:rPr lang="fa-IR" smtClean="0"/>
              <a:t>08/25/1441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8AACAB7-C257-444A-B542-BC8EF607FAE6}" type="slidenum">
              <a:rPr lang="fa-IR" smtClean="0"/>
              <a:t>‹#›</a:t>
            </a:fld>
            <a:endParaRPr lang="fa-IR"/>
          </a:p>
        </p:txBody>
      </p:sp>
    </p:spTree>
    <p:extLst>
      <p:ext uri="{BB962C8B-B14F-4D97-AF65-F5344CB8AC3E}">
        <p14:creationId xmlns:p14="http://schemas.microsoft.com/office/powerpoint/2010/main" val="389331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20BAD66-399B-457A-A961-4345F4CF133E}" type="datetimeFigureOut">
              <a:rPr lang="fa-IR" smtClean="0"/>
              <a:t>08/25/1441</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AACAB7-C257-444A-B542-BC8EF607FAE6}" type="slidenum">
              <a:rPr lang="fa-IR" smtClean="0"/>
              <a:t>‹#›</a:t>
            </a:fld>
            <a:endParaRPr lang="fa-IR"/>
          </a:p>
        </p:txBody>
      </p:sp>
    </p:spTree>
    <p:extLst>
      <p:ext uri="{BB962C8B-B14F-4D97-AF65-F5344CB8AC3E}">
        <p14:creationId xmlns:p14="http://schemas.microsoft.com/office/powerpoint/2010/main" val="896500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451537"/>
            <a:ext cx="9144000" cy="3090929"/>
          </a:xfrm>
        </p:spPr>
        <p:txBody>
          <a:bodyPr/>
          <a:lstStyle/>
          <a:p>
            <a:r>
              <a:rPr lang="fa-IR"/>
              <a:t>دانشكده فني و حرفه اي استان كرمان </a:t>
            </a:r>
          </a:p>
          <a:p>
            <a:r>
              <a:rPr lang="fa-IR"/>
              <a:t>آموزشكده دختران سيرجان – كوثر</a:t>
            </a:r>
          </a:p>
          <a:p>
            <a:r>
              <a:rPr lang="fa-IR"/>
              <a:t>مدرس :الهام زيدآبادي نژاد</a:t>
            </a:r>
          </a:p>
          <a:p>
            <a:r>
              <a:rPr lang="fa-IR"/>
              <a:t>درس سيستم عامل</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211" y="537191"/>
            <a:ext cx="2320671" cy="2012827"/>
          </a:xfrm>
          <a:prstGeom prst="rect">
            <a:avLst/>
          </a:prstGeom>
        </p:spPr>
      </p:pic>
    </p:spTree>
    <p:extLst>
      <p:ext uri="{BB962C8B-B14F-4D97-AF65-F5344CB8AC3E}">
        <p14:creationId xmlns:p14="http://schemas.microsoft.com/office/powerpoint/2010/main" val="393336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3341" y="206061"/>
            <a:ext cx="10019763" cy="862885"/>
          </a:xfrm>
        </p:spPr>
        <p:txBody>
          <a:bodyPr>
            <a:normAutofit/>
          </a:bodyPr>
          <a:lstStyle/>
          <a:p>
            <a:pPr algn="r"/>
            <a:r>
              <a:rPr lang="fa-IR" sz="2800" dirty="0" smtClean="0">
                <a:solidFill>
                  <a:srgbClr val="FF0000"/>
                </a:solidFill>
              </a:rPr>
              <a:t>انواع زمان بندها</a:t>
            </a:r>
            <a:endParaRPr lang="fa-IR" sz="2800" dirty="0">
              <a:solidFill>
                <a:srgbClr val="FF0000"/>
              </a:solidFill>
            </a:endParaRPr>
          </a:p>
        </p:txBody>
      </p:sp>
      <p:sp>
        <p:nvSpPr>
          <p:cNvPr id="3" name="Subtitle 2"/>
          <p:cNvSpPr>
            <a:spLocks noGrp="1"/>
          </p:cNvSpPr>
          <p:nvPr>
            <p:ph type="subTitle" idx="1"/>
          </p:nvPr>
        </p:nvSpPr>
        <p:spPr>
          <a:xfrm>
            <a:off x="1133341" y="1210615"/>
            <a:ext cx="10019763" cy="5357610"/>
          </a:xfrm>
        </p:spPr>
        <p:txBody>
          <a:bodyPr>
            <a:normAutofit/>
          </a:bodyPr>
          <a:lstStyle/>
          <a:p>
            <a:pPr algn="r"/>
            <a:r>
              <a:rPr lang="fa-IR" sz="2000" dirty="0" smtClean="0">
                <a:cs typeface="+mj-cs"/>
              </a:rPr>
              <a:t>زمان بندي هاي پردازش به سه دسته 1-دراز مدت 2- كوتاه مدت 3- ميان مدت تقسيم مي شود .</a:t>
            </a:r>
          </a:p>
          <a:p>
            <a:pPr algn="r"/>
            <a:endParaRPr lang="fa-IR" dirty="0" smtClean="0"/>
          </a:p>
          <a:p>
            <a:pPr algn="r"/>
            <a:r>
              <a:rPr lang="fa-IR" sz="2000" dirty="0" smtClean="0">
                <a:solidFill>
                  <a:srgbClr val="FF0000"/>
                </a:solidFill>
                <a:cs typeface="+mj-cs"/>
              </a:rPr>
              <a:t>1.زمان بند كوتاه مدت = </a:t>
            </a:r>
            <a:r>
              <a:rPr lang="fa-IR" sz="2000" dirty="0" smtClean="0">
                <a:cs typeface="+mj-cs"/>
              </a:rPr>
              <a:t>در مرحله اجراي فرآيندها به محض نياز ورودي و يا خروجي و در سيستم اشتراك زماني به محض پايان برش زماني فرآيند در حال اجرا بايد از پردازنده و از صف فرآيندهاي آماده ي اجرا خارج شود و براساس الگوريتم زمانبندي يك فرآيند ديگر انتخاب شده و به پردازنده بارگذاري شود اين مرحله تعويض فرآيند عمل تعويض متن يا </a:t>
            </a:r>
            <a:r>
              <a:rPr lang="en-US" sz="2000" dirty="0" smtClean="0">
                <a:cs typeface="+mj-cs"/>
              </a:rPr>
              <a:t>context switching </a:t>
            </a:r>
            <a:r>
              <a:rPr lang="fa-IR" sz="2000" dirty="0" smtClean="0">
                <a:cs typeface="+mj-cs"/>
              </a:rPr>
              <a:t> نام دارد . کل اعمال فوق به وسیله مدیرزمان بند کوتاه مدت انجام میشود این زمان بند سریع است و کمترین زمان پردازنده را مصرف می کند.</a:t>
            </a:r>
            <a:endParaRPr lang="en-US" sz="2000" dirty="0" smtClean="0">
              <a:cs typeface="+mj-cs"/>
            </a:endParaRPr>
          </a:p>
          <a:p>
            <a:pPr algn="r"/>
            <a:r>
              <a:rPr lang="fa-IR" sz="2000" dirty="0" smtClean="0">
                <a:solidFill>
                  <a:srgbClr val="FF0000"/>
                </a:solidFill>
                <a:cs typeface="+mj-cs"/>
              </a:rPr>
              <a:t>2.زمان بند میان مدت = </a:t>
            </a:r>
            <a:r>
              <a:rPr lang="fa-IR" sz="2000" dirty="0" smtClean="0">
                <a:cs typeface="+mj-cs"/>
              </a:rPr>
              <a:t>دربعضی شرایط به دلیل زیاد شدن تعداد فرآیندهای موجود در چرخه حالات فرآیندها(حالت آماده – اجرا- منتظر)  در نتیجه کم شدن حافظه آزاد سیستم و کاهش کارایی مناسب است که تعدادی از فرآیندها به صورت موقت از حالت فعال در پردازنده خارج شده و بعد از اتمام اجرای تعدادی از فرآیندها اجرای آنها ادامه یابد عمل انتقال فرآیندهای موجود در حافظه اصلی در حالت آماده به حافظه جانبی به منظور کاهش بار سیستم </a:t>
            </a:r>
            <a:r>
              <a:rPr lang="en-US" sz="2000" dirty="0" smtClean="0">
                <a:cs typeface="+mj-cs"/>
              </a:rPr>
              <a:t>swap out</a:t>
            </a:r>
            <a:r>
              <a:rPr lang="fa-IR" sz="2000" dirty="0" smtClean="0">
                <a:cs typeface="+mj-cs"/>
              </a:rPr>
              <a:t> و انتقال دوباره فرآیندهای آماده از حافظه جانبی به حافظه اصلی و فعال شدن دوباره آنها </a:t>
            </a:r>
            <a:r>
              <a:rPr lang="en-US" sz="2000" dirty="0" smtClean="0">
                <a:cs typeface="+mj-cs"/>
              </a:rPr>
              <a:t>swap in </a:t>
            </a:r>
            <a:r>
              <a:rPr lang="fa-IR" sz="2000" dirty="0" smtClean="0">
                <a:cs typeface="+mj-cs"/>
              </a:rPr>
              <a:t> نام دارد و هر دو بوسیله بخشی از سیستم عامل به نام مدیر زمان بند میان مدت انجام می شود.</a:t>
            </a:r>
          </a:p>
          <a:p>
            <a:pPr algn="r"/>
            <a:r>
              <a:rPr lang="fa-IR" sz="2000" dirty="0" smtClean="0">
                <a:solidFill>
                  <a:srgbClr val="FF0000"/>
                </a:solidFill>
                <a:cs typeface="+mj-cs"/>
              </a:rPr>
              <a:t>3.زمان بند بلند مدت = </a:t>
            </a:r>
            <a:r>
              <a:rPr lang="fa-IR" sz="2000" dirty="0" smtClean="0">
                <a:cs typeface="+mj-cs"/>
              </a:rPr>
              <a:t>این زمان بند وظیفه مدیریت صف کارها را انجام میدهد معمولا کارها در فواصل زمانی طولانی به سیستم وارد می شوند و یا با اتمام اجرا از آن خارج می شوند این زمان بند کنترل ورود کارها به سیستم یا کنترل درجه چندبرنامگی را نیز انجام می دهد. درجه چندبرنامگی تعداد کارهای موجود در حافظه می باشد .</a:t>
            </a:r>
            <a:endParaRPr lang="fa-IR" sz="2000" dirty="0">
              <a:solidFill>
                <a:srgbClr val="FF0000"/>
              </a:solidFill>
              <a:cs typeface="+mj-cs"/>
            </a:endParaRPr>
          </a:p>
          <a:p>
            <a:pPr algn="r"/>
            <a:endParaRPr lang="fa-IR" sz="2000" dirty="0">
              <a:solidFill>
                <a:srgbClr val="FF0000"/>
              </a:solidFill>
              <a:cs typeface="+mj-cs"/>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67003371"/>
      </p:ext>
    </p:extLst>
  </p:cSld>
  <p:clrMapOvr>
    <a:masterClrMapping/>
  </p:clrMapOvr>
  <mc:AlternateContent xmlns:mc="http://schemas.openxmlformats.org/markup-compatibility/2006" xmlns:p14="http://schemas.microsoft.com/office/powerpoint/2010/main">
    <mc:Choice Requires="p14">
      <p:transition spd="slow" p14:dur="2000" advTm="213674"/>
    </mc:Choice>
    <mc:Fallback xmlns="">
      <p:transition spd="slow" advTm="2136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rgbClr val="FF0000"/>
                </a:solidFill>
              </a:rPr>
              <a:t>معیارهای زمان بندی :</a:t>
            </a:r>
            <a:endParaRPr lang="fa-IR" sz="2800" dirty="0">
              <a:solidFill>
                <a:srgbClr val="FF0000"/>
              </a:solidFill>
            </a:endParaRPr>
          </a:p>
        </p:txBody>
      </p:sp>
      <p:sp>
        <p:nvSpPr>
          <p:cNvPr id="3" name="Content Placeholder 2"/>
          <p:cNvSpPr>
            <a:spLocks noGrp="1"/>
          </p:cNvSpPr>
          <p:nvPr>
            <p:ph idx="1"/>
          </p:nvPr>
        </p:nvSpPr>
        <p:spPr/>
        <p:txBody>
          <a:bodyPr>
            <a:normAutofit/>
          </a:bodyPr>
          <a:lstStyle/>
          <a:p>
            <a:pPr marL="0" indent="0">
              <a:lnSpc>
                <a:spcPct val="150000"/>
              </a:lnSpc>
              <a:buNone/>
            </a:pPr>
            <a:r>
              <a:rPr lang="fa-IR" sz="2000" dirty="0" smtClean="0">
                <a:cs typeface="+mj-cs"/>
              </a:rPr>
              <a:t>معیارهای انتخاب و مقایسه الگوریتم های زمان بندی :</a:t>
            </a:r>
          </a:p>
          <a:p>
            <a:pPr marL="457200" indent="-457200">
              <a:lnSpc>
                <a:spcPct val="150000"/>
              </a:lnSpc>
              <a:buFont typeface="+mj-lt"/>
              <a:buAutoNum type="arabicPeriod"/>
            </a:pPr>
            <a:r>
              <a:rPr lang="fa-IR" sz="2000" dirty="0" smtClean="0">
                <a:solidFill>
                  <a:srgbClr val="FF0000"/>
                </a:solidFill>
                <a:cs typeface="+mj-cs"/>
              </a:rPr>
              <a:t>بهره وری </a:t>
            </a:r>
            <a:r>
              <a:rPr lang="en-US" sz="2000" dirty="0" err="1" smtClean="0">
                <a:solidFill>
                  <a:srgbClr val="FF0000"/>
                </a:solidFill>
                <a:cs typeface="+mj-cs"/>
              </a:rPr>
              <a:t>cpu</a:t>
            </a:r>
            <a:r>
              <a:rPr lang="fa-IR" sz="2000" dirty="0">
                <a:solidFill>
                  <a:srgbClr val="FF0000"/>
                </a:solidFill>
                <a:cs typeface="+mj-cs"/>
              </a:rPr>
              <a:t> </a:t>
            </a:r>
            <a:r>
              <a:rPr lang="fa-IR" sz="2000" dirty="0" smtClean="0">
                <a:solidFill>
                  <a:srgbClr val="FF0000"/>
                </a:solidFill>
                <a:cs typeface="+mj-cs"/>
              </a:rPr>
              <a:t>= </a:t>
            </a:r>
            <a:r>
              <a:rPr lang="fa-IR" sz="2000" dirty="0" smtClean="0">
                <a:cs typeface="+mj-cs"/>
              </a:rPr>
              <a:t>یعنی حتی الامکان </a:t>
            </a:r>
            <a:r>
              <a:rPr lang="en-US" sz="2000" dirty="0" err="1" smtClean="0">
                <a:cs typeface="+mj-cs"/>
              </a:rPr>
              <a:t>cpu</a:t>
            </a:r>
            <a:r>
              <a:rPr lang="fa-IR" sz="2000" dirty="0" smtClean="0">
                <a:cs typeface="+mj-cs"/>
              </a:rPr>
              <a:t> در تمام زمان ها مشغول باشد .</a:t>
            </a:r>
          </a:p>
          <a:p>
            <a:pPr marL="457200" indent="-457200">
              <a:lnSpc>
                <a:spcPct val="150000"/>
              </a:lnSpc>
              <a:buFont typeface="+mj-lt"/>
              <a:buAutoNum type="arabicPeriod"/>
            </a:pPr>
            <a:r>
              <a:rPr lang="fa-IR" sz="2000" dirty="0" smtClean="0">
                <a:solidFill>
                  <a:srgbClr val="FF0000"/>
                </a:solidFill>
                <a:cs typeface="+mj-cs"/>
              </a:rPr>
              <a:t>توان عملیاتی یا گذردهی = </a:t>
            </a:r>
            <a:r>
              <a:rPr lang="fa-IR" sz="2000" dirty="0" smtClean="0">
                <a:cs typeface="+mj-cs"/>
              </a:rPr>
              <a:t>به تعداد پردازش هایی که در واحد زمان تکمیل می شود توان عملیاتی می گویند الگوریتم زمان بندی باید به گونه ای باشد که این معیار را افزایش دهد .</a:t>
            </a:r>
          </a:p>
          <a:p>
            <a:pPr marL="457200" indent="-457200">
              <a:lnSpc>
                <a:spcPct val="150000"/>
              </a:lnSpc>
              <a:buFont typeface="+mj-lt"/>
              <a:buAutoNum type="arabicPeriod"/>
            </a:pPr>
            <a:r>
              <a:rPr lang="fa-IR" sz="2000" dirty="0" smtClean="0">
                <a:solidFill>
                  <a:srgbClr val="FF0000"/>
                </a:solidFill>
                <a:cs typeface="+mj-cs"/>
              </a:rPr>
              <a:t>زمان برگشت کار = </a:t>
            </a:r>
            <a:r>
              <a:rPr lang="fa-IR" sz="2000" dirty="0" smtClean="0">
                <a:cs typeface="+mj-cs"/>
              </a:rPr>
              <a:t>یعنی به حداقل رساندن زمانی که کاربران باید منتظر بمانند تا خروجی آنها پدید آید. فاصله زمانی از لحظه تحویل کار تا لحظه تکمیل کار زمان برگشت می گویند . </a:t>
            </a:r>
          </a:p>
          <a:p>
            <a:pPr marL="457200" indent="-457200">
              <a:lnSpc>
                <a:spcPct val="150000"/>
              </a:lnSpc>
              <a:buFont typeface="+mj-lt"/>
              <a:buAutoNum type="arabicPeriod"/>
            </a:pPr>
            <a:r>
              <a:rPr lang="fa-IR" sz="2000" dirty="0" smtClean="0">
                <a:solidFill>
                  <a:srgbClr val="FF0000"/>
                </a:solidFill>
                <a:cs typeface="+mj-cs"/>
              </a:rPr>
              <a:t>زمان انتظار = </a:t>
            </a:r>
            <a:r>
              <a:rPr lang="fa-IR" sz="2000" dirty="0" smtClean="0">
                <a:cs typeface="+mj-cs"/>
              </a:rPr>
              <a:t>مدت زمانی که فرآیند در صف آماده منتظر اجرا شدن می ماند (مدت زمانی که فرآیند در سیستم است ولی </a:t>
            </a:r>
            <a:r>
              <a:rPr lang="en-US" sz="2000" dirty="0" err="1" smtClean="0">
                <a:cs typeface="+mj-cs"/>
              </a:rPr>
              <a:t>cpu</a:t>
            </a:r>
            <a:r>
              <a:rPr lang="fa-IR" sz="2000" dirty="0">
                <a:cs typeface="+mj-cs"/>
              </a:rPr>
              <a:t> </a:t>
            </a:r>
            <a:r>
              <a:rPr lang="fa-IR" sz="2000" dirty="0" smtClean="0">
                <a:cs typeface="+mj-cs"/>
              </a:rPr>
              <a:t>را در اختیار ندارد. )</a:t>
            </a:r>
            <a:r>
              <a:rPr lang="en-US" sz="2000" dirty="0" smtClean="0">
                <a:cs typeface="+mj-cs"/>
              </a:rPr>
              <a:t>  </a:t>
            </a:r>
            <a:endParaRPr lang="fa-IR" sz="2000" dirty="0" smtClean="0">
              <a:solidFill>
                <a:srgbClr val="FF0000"/>
              </a:solidFill>
              <a:cs typeface="+mj-cs"/>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03952253"/>
      </p:ext>
    </p:extLst>
  </p:cSld>
  <p:clrMapOvr>
    <a:masterClrMapping/>
  </p:clrMapOvr>
  <mc:AlternateContent xmlns:mc="http://schemas.openxmlformats.org/markup-compatibility/2006" xmlns:p14="http://schemas.microsoft.com/office/powerpoint/2010/main">
    <mc:Choice Requires="p14">
      <p:transition spd="slow" p14:dur="2000" advTm="73348"/>
    </mc:Choice>
    <mc:Fallback xmlns="">
      <p:transition spd="slow" advTm="733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rgbClr val="FF0000"/>
                </a:solidFill>
              </a:rPr>
              <a:t>الگوریتم های زمان بندی</a:t>
            </a:r>
            <a:endParaRPr lang="fa-IR" sz="2800" dirty="0">
              <a:solidFill>
                <a:srgbClr val="FF0000"/>
              </a:solidFill>
            </a:endParaRPr>
          </a:p>
        </p:txBody>
      </p:sp>
      <p:sp>
        <p:nvSpPr>
          <p:cNvPr id="3" name="Content Placeholder 2"/>
          <p:cNvSpPr>
            <a:spLocks noGrp="1"/>
          </p:cNvSpPr>
          <p:nvPr>
            <p:ph idx="1"/>
          </p:nvPr>
        </p:nvSpPr>
        <p:spPr/>
        <p:txBody>
          <a:bodyPr>
            <a:normAutofit/>
          </a:bodyPr>
          <a:lstStyle/>
          <a:p>
            <a:pPr>
              <a:lnSpc>
                <a:spcPct val="150000"/>
              </a:lnSpc>
            </a:pPr>
            <a:r>
              <a:rPr lang="fa-IR" sz="2000" dirty="0" smtClean="0">
                <a:cs typeface="+mj-cs"/>
              </a:rPr>
              <a:t>زمان بندی کوتاه مدت بر اساس الگوریتم هایی انجام می گیرد که می تواند به صورت کلی انحصاری (غیر قابل پس گرفتن) یا غیر انحصاری (قابل پس گرفتن) باشد.</a:t>
            </a:r>
          </a:p>
          <a:p>
            <a:pPr>
              <a:lnSpc>
                <a:spcPct val="150000"/>
              </a:lnSpc>
            </a:pPr>
            <a:r>
              <a:rPr lang="fa-IR" sz="2000" dirty="0" smtClean="0">
                <a:cs typeface="+mj-cs"/>
              </a:rPr>
              <a:t> در سیستم های انحصاری پس از اینکه یک فرآیند کنترل پردازنده را بدست آورد(فرآیند در حال اجرا) تا زمانی که به دلیل نیاز به یک منبع کنترل را به مدیر زمان بندی برنگرداند پردازنده در اختیار وی باقی می ماند . </a:t>
            </a:r>
          </a:p>
          <a:p>
            <a:pPr>
              <a:lnSpc>
                <a:spcPct val="150000"/>
              </a:lnSpc>
            </a:pPr>
            <a:r>
              <a:rPr lang="fa-IR" sz="2000" dirty="0" smtClean="0">
                <a:cs typeface="+mj-cs"/>
              </a:rPr>
              <a:t>در سیستم های غیر انحصاری در پایان برش زمانی(</a:t>
            </a:r>
            <a:r>
              <a:rPr lang="en-US" sz="2000" dirty="0" smtClean="0">
                <a:cs typeface="+mj-cs"/>
              </a:rPr>
              <a:t>time slice</a:t>
            </a:r>
            <a:r>
              <a:rPr lang="fa-IR" sz="2000" dirty="0" smtClean="0">
                <a:cs typeface="+mj-cs"/>
              </a:rPr>
              <a:t>) یا به دلیل تغییراتی در شرایط سیستم (مثلا اولویت) </a:t>
            </a:r>
            <a:r>
              <a:rPr lang="en-US" sz="2000" dirty="0" smtClean="0">
                <a:cs typeface="+mj-cs"/>
              </a:rPr>
              <a:t>,</a:t>
            </a:r>
            <a:r>
              <a:rPr lang="fa-IR" sz="2000" dirty="0" smtClean="0">
                <a:cs typeface="+mj-cs"/>
              </a:rPr>
              <a:t> مدیر زمان بندی کنترل پردازنده را از یک فرآیند در حال اجرا گرفته و به فرآیند دیگری می دهد.</a:t>
            </a:r>
            <a:endParaRPr lang="fa-IR" sz="2000" dirty="0">
              <a:cs typeface="+mj-cs"/>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28829594"/>
      </p:ext>
    </p:extLst>
  </p:cSld>
  <p:clrMapOvr>
    <a:masterClrMapping/>
  </p:clrMapOvr>
  <mc:AlternateContent xmlns:mc="http://schemas.openxmlformats.org/markup-compatibility/2006" xmlns:p14="http://schemas.microsoft.com/office/powerpoint/2010/main">
    <mc:Choice Requires="p14">
      <p:transition spd="slow" p14:dur="2000" advTm="91473"/>
    </mc:Choice>
    <mc:Fallback xmlns="">
      <p:transition spd="slow" advTm="914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574</Words>
  <Application>Microsoft Office PowerPoint</Application>
  <PresentationFormat>Widescreen</PresentationFormat>
  <Paragraphs>20</Paragraphs>
  <Slides>4</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PowerPoint Presentation</vt:lpstr>
      <vt:lpstr>انواع زمان بندها</vt:lpstr>
      <vt:lpstr>معیارهای زمان بندی :</vt:lpstr>
      <vt:lpstr>الگوریتم های زمان بندی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انواع زمان بندها</dc:title>
  <dc:creator>Denaj</dc:creator>
  <cp:lastModifiedBy>Denaj</cp:lastModifiedBy>
  <cp:revision>13</cp:revision>
  <dcterms:created xsi:type="dcterms:W3CDTF">2020-04-14T12:55:01Z</dcterms:created>
  <dcterms:modified xsi:type="dcterms:W3CDTF">2020-04-18T06:48:08Z</dcterms:modified>
</cp:coreProperties>
</file>