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87145" autoAdjust="0"/>
  </p:normalViewPr>
  <p:slideViewPr>
    <p:cSldViewPr>
      <p:cViewPr varScale="1">
        <p:scale>
          <a:sx n="68" d="100"/>
          <a:sy n="68" d="100"/>
        </p:scale>
        <p:origin x="-122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2876" y="500042"/>
            <a:ext cx="885828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cs typeface="B Mitra" pitchFamily="2" charset="-78"/>
              </a:rPr>
              <a:t>جلسه </a:t>
            </a:r>
            <a:r>
              <a:rPr lang="fa-IR" sz="2400" b="1" dirty="0" smtClean="0">
                <a:cs typeface="B Mitra" pitchFamily="2" charset="-78"/>
              </a:rPr>
              <a:t>پنجم:معماری </a:t>
            </a:r>
            <a:r>
              <a:rPr lang="fa-IR" sz="2400" b="1" dirty="0" smtClean="0">
                <a:cs typeface="B Mitra" pitchFamily="2" charset="-78"/>
              </a:rPr>
              <a:t>مدرن </a:t>
            </a:r>
            <a:r>
              <a:rPr lang="fa-IR" sz="2400" b="1" dirty="0" smtClean="0">
                <a:cs typeface="B Mitra" pitchFamily="2" charset="-78"/>
              </a:rPr>
              <a:t>متعالی</a:t>
            </a:r>
            <a:endParaRPr lang="fa-IR" sz="2400" b="1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اوج </a:t>
            </a:r>
            <a:r>
              <a:rPr lang="fa-IR" sz="2000" dirty="0" smtClean="0">
                <a:cs typeface="B Mitra" pitchFamily="2" charset="-78"/>
              </a:rPr>
              <a:t>معماری مدرن : بین دو جنگ جهانی در دهه های ۱۴ و ۱۴ اروپا و امریکا</a:t>
            </a:r>
          </a:p>
          <a:p>
            <a:r>
              <a:rPr lang="fa-IR" sz="2000" dirty="0" smtClean="0">
                <a:cs typeface="B Mitra" pitchFamily="2" charset="-78"/>
              </a:rPr>
              <a:t> پس از جنگ جهانی اول نیاز به ترمیم خرابی های جنگ، تولید انبوده ساختمان و در نتیجه افزایش گرایش به سمت</a:t>
            </a:r>
          </a:p>
          <a:p>
            <a:r>
              <a:rPr lang="fa-IR" sz="2000" dirty="0" smtClean="0">
                <a:cs typeface="B Mitra" pitchFamily="2" charset="-78"/>
              </a:rPr>
              <a:t>معماری </a:t>
            </a:r>
            <a:r>
              <a:rPr lang="fa-IR" sz="2000" dirty="0" smtClean="0">
                <a:cs typeface="B Mitra" pitchFamily="2" charset="-78"/>
              </a:rPr>
              <a:t>مدرن- </a:t>
            </a:r>
            <a:r>
              <a:rPr lang="fa-IR" sz="2000" dirty="0" smtClean="0">
                <a:cs typeface="B Mitra" pitchFamily="2" charset="-78"/>
              </a:rPr>
              <a:t>استفاده از تکنولوژی روز، مصالح مدرن، پیش ساختگی، عملکرد گرایی، دوری از سبک های پرزرق و برق </a:t>
            </a:r>
            <a:r>
              <a:rPr lang="fa-IR" sz="2000" dirty="0" smtClean="0">
                <a:cs typeface="B Mitra" pitchFamily="2" charset="-78"/>
              </a:rPr>
              <a:t>تاریخی-یک </a:t>
            </a:r>
            <a:r>
              <a:rPr lang="fa-IR" sz="2000" dirty="0" smtClean="0">
                <a:cs typeface="B Mitra" pitchFamily="2" charset="-78"/>
              </a:rPr>
              <a:t>موضوع کلیدی مدرن متعالی در مورد مسئله صنعت، تولیدات صنعتی و تکنولوژی بود.</a:t>
            </a:r>
          </a:p>
          <a:p>
            <a:pPr>
              <a:buFont typeface="Wingdings" pitchFamily="2" charset="2"/>
              <a:buChar char="q"/>
            </a:pPr>
            <a:r>
              <a:rPr lang="fa-IR" sz="2000" b="1" dirty="0" smtClean="0">
                <a:cs typeface="B Mitra" pitchFamily="2" charset="-78"/>
              </a:rPr>
              <a:t>مدرسه </a:t>
            </a:r>
            <a:r>
              <a:rPr lang="fa-IR" sz="2000" b="1" dirty="0" smtClean="0">
                <a:cs typeface="B Mitra" pitchFamily="2" charset="-78"/>
              </a:rPr>
              <a:t>ی باهاس</a:t>
            </a:r>
          </a:p>
          <a:p>
            <a:r>
              <a:rPr lang="fa-IR" sz="2000" dirty="0" smtClean="0">
                <a:cs typeface="B Mitra" pitchFamily="2" charset="-78"/>
              </a:rPr>
              <a:t>در1906 </a:t>
            </a:r>
            <a:r>
              <a:rPr lang="fa-IR" sz="2000" dirty="0" smtClean="0">
                <a:cs typeface="B Mitra" pitchFamily="2" charset="-78"/>
              </a:rPr>
              <a:t>ویمار آلمان مدرسته هنرها و صنایع دستی به ریاست هانری وان دو ولد تاسیس شد . او نقاش بود بعد به</a:t>
            </a:r>
          </a:p>
          <a:p>
            <a:r>
              <a:rPr lang="fa-IR" sz="2000" dirty="0" smtClean="0">
                <a:cs typeface="B Mitra" pitchFamily="2" charset="-78"/>
              </a:rPr>
              <a:t>سبک هنر نو روی آورد </a:t>
            </a:r>
            <a:r>
              <a:rPr lang="fa-IR" sz="2000" dirty="0" smtClean="0">
                <a:cs typeface="B Mitra" pitchFamily="2" charset="-78"/>
              </a:rPr>
              <a:t>.وی رئیس </a:t>
            </a:r>
            <a:r>
              <a:rPr lang="fa-IR" sz="2000" dirty="0" smtClean="0">
                <a:cs typeface="B Mitra" pitchFamily="2" charset="-78"/>
              </a:rPr>
              <a:t>مدرسه بود .همچنین به کار یدی تاکید داشت.</a:t>
            </a:r>
          </a:p>
          <a:p>
            <a:r>
              <a:rPr lang="fa-IR" sz="2000" dirty="0" smtClean="0">
                <a:cs typeface="B Mitra" pitchFamily="2" charset="-78"/>
              </a:rPr>
              <a:t> در </a:t>
            </a:r>
            <a:r>
              <a:rPr lang="fa-IR" sz="2000" dirty="0" smtClean="0">
                <a:cs typeface="B Mitra" pitchFamily="2" charset="-78"/>
              </a:rPr>
              <a:t>1919 </a:t>
            </a:r>
            <a:r>
              <a:rPr lang="fa-IR" sz="2000" dirty="0" smtClean="0">
                <a:cs typeface="B Mitra" pitchFamily="2" charset="-78"/>
              </a:rPr>
              <a:t>والتر گروپیوس جای او را گرفت، نام مدرسه باهاس </a:t>
            </a:r>
            <a:r>
              <a:rPr lang="fa-IR" sz="2000" dirty="0" smtClean="0">
                <a:cs typeface="B Mitra" pitchFamily="2" charset="-78"/>
              </a:rPr>
              <a:t>شد(خانه </a:t>
            </a:r>
            <a:r>
              <a:rPr lang="fa-IR" sz="2000" dirty="0" smtClean="0">
                <a:cs typeface="B Mitra" pitchFamily="2" charset="-78"/>
              </a:rPr>
              <a:t>معمار </a:t>
            </a:r>
            <a:r>
              <a:rPr lang="fa-IR" sz="2000" dirty="0" smtClean="0">
                <a:cs typeface="B Mitra" pitchFamily="2" charset="-78"/>
              </a:rPr>
              <a:t>)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گرایش به سمت مکعب و شکل های ساده بعد از جنگ</a:t>
            </a:r>
          </a:p>
          <a:p>
            <a:r>
              <a:rPr lang="fa-IR" sz="2000" dirty="0" smtClean="0">
                <a:cs typeface="B Mitra" pitchFamily="2" charset="-78"/>
              </a:rPr>
              <a:t> </a:t>
            </a:r>
            <a:r>
              <a:rPr lang="fa-IR" sz="2000" dirty="0" smtClean="0">
                <a:cs typeface="B Mitra" pitchFamily="2" charset="-78"/>
              </a:rPr>
              <a:t>گروپیوس در 1924نگارش </a:t>
            </a:r>
            <a:r>
              <a:rPr lang="fa-IR" sz="2000" dirty="0" smtClean="0">
                <a:cs typeface="B Mitra" pitchFamily="2" charset="-78"/>
              </a:rPr>
              <a:t>مقاله هنر و </a:t>
            </a:r>
            <a:r>
              <a:rPr lang="fa-IR" sz="2000" dirty="0" smtClean="0">
                <a:cs typeface="B Mitra" pitchFamily="2" charset="-78"/>
              </a:rPr>
              <a:t>تکنولوژی، </a:t>
            </a:r>
            <a:r>
              <a:rPr lang="fa-IR" sz="2000" dirty="0" smtClean="0">
                <a:cs typeface="B Mitra" pitchFamily="2" charset="-78"/>
              </a:rPr>
              <a:t>یک وحدت جدید : اعلام موضع مدرسه و بینش آن</a:t>
            </a:r>
          </a:p>
          <a:p>
            <a:r>
              <a:rPr lang="fa-IR" sz="2000" dirty="0" smtClean="0">
                <a:cs typeface="B Mitra" pitchFamily="2" charset="-78"/>
              </a:rPr>
              <a:t> گروپیوس تکنولوژی را یک موضوع مستقل از هنر نمی دانست . در تکنولوژی زیبایی وجود دارد .</a:t>
            </a:r>
          </a:p>
          <a:p>
            <a:r>
              <a:rPr lang="fa-IR" sz="2000" dirty="0" smtClean="0">
                <a:cs typeface="B Mitra" pitchFamily="2" charset="-78"/>
              </a:rPr>
              <a:t> استفاده از طرح های تولید صنعتی بدور از تزیینات و فقط نمایش عملکرد ذاتی</a:t>
            </a:r>
          </a:p>
          <a:p>
            <a:r>
              <a:rPr lang="fa-IR" sz="2000" dirty="0" smtClean="0">
                <a:cs typeface="B Mitra" pitchFamily="2" charset="-78"/>
              </a:rPr>
              <a:t>(زیبایی </a:t>
            </a:r>
            <a:r>
              <a:rPr lang="fa-IR" sz="2000" dirty="0" smtClean="0">
                <a:cs typeface="B Mitra" pitchFamily="2" charset="-78"/>
              </a:rPr>
              <a:t>هواپیما در پرواز است و زیبایی دستگیره در در باز کردن در </a:t>
            </a:r>
            <a:r>
              <a:rPr lang="fa-IR" sz="2000" dirty="0" smtClean="0">
                <a:cs typeface="B Mitra" pitchFamily="2" charset="-78"/>
              </a:rPr>
              <a:t>است)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در </a:t>
            </a:r>
            <a:r>
              <a:rPr lang="fa-IR" sz="2000" dirty="0" smtClean="0">
                <a:cs typeface="B Mitra" pitchFamily="2" charset="-78"/>
              </a:rPr>
              <a:t>1925 طراحی </a:t>
            </a:r>
            <a:r>
              <a:rPr lang="fa-IR" sz="2000" dirty="0" smtClean="0">
                <a:cs typeface="B Mitra" pitchFamily="2" charset="-78"/>
              </a:rPr>
              <a:t>مدرسه باهاس توسط گروپیوس که روی سردر آن نوشت : فرم تابع عملکرد</a:t>
            </a:r>
          </a:p>
          <a:p>
            <a:r>
              <a:rPr lang="fa-IR" sz="2000" dirty="0" smtClean="0">
                <a:cs typeface="B Mitra" pitchFamily="2" charset="-78"/>
              </a:rPr>
              <a:t> یک ساختمان مدرن باید به دور از هرگونه تحریف های زائد و بی مورد و هرگونه تزیین و جزیی گرایی باشد و باید</a:t>
            </a:r>
          </a:p>
          <a:p>
            <a:r>
              <a:rPr lang="fa-IR" sz="2000" dirty="0" smtClean="0">
                <a:cs typeface="B Mitra" pitchFamily="2" charset="-78"/>
              </a:rPr>
              <a:t>جهان مکانیکی و جابجایی سریع معاصر را منعکس کند .</a:t>
            </a:r>
          </a:p>
          <a:p>
            <a:r>
              <a:rPr lang="fa-IR" sz="2000" dirty="0" smtClean="0">
                <a:cs typeface="B Mitra" pitchFamily="2" charset="-78"/>
              </a:rPr>
              <a:t> </a:t>
            </a:r>
            <a:endParaRPr lang="fa-IR" sz="2000" dirty="0">
              <a:cs typeface="B Mitra" pitchFamily="2" charset="-78"/>
            </a:endParaRPr>
          </a:p>
          <a:p>
            <a:endParaRPr lang="fa-IR" sz="2000" dirty="0" smtClean="0">
              <a:cs typeface="B Mitra" pitchFamily="2" charset="-78"/>
            </a:endParaRPr>
          </a:p>
          <a:p>
            <a:endParaRPr lang="fa-IR" sz="2000" dirty="0">
              <a:cs typeface="B Mitra" pitchFamily="2" charset="-78"/>
            </a:endParaRPr>
          </a:p>
          <a:p>
            <a:endParaRPr lang="fa-IR" sz="20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714356"/>
            <a:ext cx="8358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a-IR" sz="2400" b="1" dirty="0" smtClean="0">
                <a:cs typeface="B Mitra" pitchFamily="2" charset="-78"/>
              </a:rPr>
              <a:t>معماری </a:t>
            </a:r>
            <a:r>
              <a:rPr lang="fa-IR" sz="2400" b="1" dirty="0" smtClean="0">
                <a:cs typeface="B Mitra" pitchFamily="2" charset="-78"/>
              </a:rPr>
              <a:t>ارگانیک</a:t>
            </a:r>
            <a:endParaRPr lang="fa-IR" sz="2400" b="1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ریشه در فلسفه رمانتیک دارد .</a:t>
            </a:r>
          </a:p>
          <a:p>
            <a:r>
              <a:rPr lang="fa-IR" sz="2000" dirty="0" smtClean="0">
                <a:cs typeface="B Mitra" pitchFamily="2" charset="-78"/>
              </a:rPr>
              <a:t> واکنشی در برابر خردگرایی عقل مدرن </a:t>
            </a:r>
            <a:r>
              <a:rPr lang="fa-IR" sz="2000" dirty="0" smtClean="0">
                <a:cs typeface="B Mitra" pitchFamily="2" charset="-78"/>
              </a:rPr>
              <a:t>( </a:t>
            </a:r>
            <a:r>
              <a:rPr lang="fa-IR" sz="2000" dirty="0" smtClean="0">
                <a:cs typeface="B Mitra" pitchFamily="2" charset="-78"/>
              </a:rPr>
              <a:t>واژه رمانتیک در برابر کلاسیک در قرون گذشته </a:t>
            </a:r>
            <a:r>
              <a:rPr lang="fa-IR" sz="2000" dirty="0" smtClean="0">
                <a:cs typeface="B Mitra" pitchFamily="2" charset="-78"/>
              </a:rPr>
              <a:t>)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به آن بخش از ذهن اعتقاد داشتند که درباره احساسات و عواطف بود.</a:t>
            </a:r>
          </a:p>
          <a:p>
            <a:r>
              <a:rPr lang="fa-IR" sz="2000" dirty="0" smtClean="0">
                <a:cs typeface="B Mitra" pitchFamily="2" charset="-78"/>
              </a:rPr>
              <a:t>فردیش وبلهم شیلینگ: طبیعت جزیی از انسان است و بین انسان و طبیعت جدایی نیست!</a:t>
            </a:r>
          </a:p>
          <a:p>
            <a:r>
              <a:rPr lang="fa-IR" sz="2000" dirty="0" smtClean="0">
                <a:cs typeface="B Mitra" pitchFamily="2" charset="-78"/>
              </a:rPr>
              <a:t> از نظر نظریه پردازان </a:t>
            </a:r>
            <a:r>
              <a:rPr lang="fa-IR" sz="2000" dirty="0" smtClean="0">
                <a:cs typeface="B Mitra" pitchFamily="2" charset="-78"/>
              </a:rPr>
              <a:t>قرن19  امریکاطبیعت </a:t>
            </a:r>
            <a:r>
              <a:rPr lang="fa-IR" sz="2000" dirty="0" smtClean="0">
                <a:cs typeface="B Mitra" pitchFamily="2" charset="-78"/>
              </a:rPr>
              <a:t>تنها </a:t>
            </a:r>
            <a:r>
              <a:rPr lang="fa-IR" sz="2000" dirty="0" smtClean="0">
                <a:cs typeface="B Mitra" pitchFamily="2" charset="-78"/>
              </a:rPr>
              <a:t>فلسفه </a:t>
            </a:r>
            <a:r>
              <a:rPr lang="fa-IR" sz="2000" dirty="0" smtClean="0">
                <a:cs typeface="B Mitra" pitchFamily="2" charset="-78"/>
              </a:rPr>
              <a:t>صحیح است .</a:t>
            </a:r>
          </a:p>
          <a:p>
            <a:r>
              <a:rPr lang="fa-IR" sz="2000" dirty="0" smtClean="0">
                <a:cs typeface="B Mitra" pitchFamily="2" charset="-78"/>
              </a:rPr>
              <a:t> ویوله لودوک: قیام بر ضد ضوابط مدرسه هنرهای زیبا : ارتباط بین عملکرد و سازه یک اصل زیربنایی در معماری </a:t>
            </a:r>
            <a:r>
              <a:rPr lang="fa-IR" sz="2000" dirty="0" smtClean="0">
                <a:cs typeface="B Mitra" pitchFamily="2" charset="-78"/>
              </a:rPr>
              <a:t>قرون وسطا </a:t>
            </a:r>
            <a:r>
              <a:rPr lang="fa-IR" sz="2000" dirty="0" smtClean="0">
                <a:cs typeface="B Mitra" pitchFamily="2" charset="-78"/>
              </a:rPr>
              <a:t>بوده و باید به عنوان یک اصل مهم راهنمای هنرمندان مدرن باشد.</a:t>
            </a:r>
          </a:p>
          <a:p>
            <a:r>
              <a:rPr lang="fa-IR" sz="2000" dirty="0" smtClean="0">
                <a:cs typeface="B Mitra" pitchFamily="2" charset="-78"/>
              </a:rPr>
              <a:t> معماری ارگانیک در امریکا از قرن </a:t>
            </a:r>
            <a:r>
              <a:rPr lang="fa-IR" sz="2000" dirty="0" smtClean="0">
                <a:cs typeface="B Mitra" pitchFamily="2" charset="-78"/>
              </a:rPr>
              <a:t>19توسط </a:t>
            </a:r>
            <a:r>
              <a:rPr lang="fa-IR" sz="2000" dirty="0" smtClean="0">
                <a:cs typeface="B Mitra" pitchFamily="2" charset="-78"/>
              </a:rPr>
              <a:t>فرانک فرنس و لویی سالیوان شکل گرفت و اوج آن در نوشتار و طرح </a:t>
            </a:r>
            <a:r>
              <a:rPr lang="fa-IR" sz="2000" dirty="0" smtClean="0">
                <a:cs typeface="B Mitra" pitchFamily="2" charset="-78"/>
              </a:rPr>
              <a:t>های فرانک </a:t>
            </a:r>
            <a:r>
              <a:rPr lang="fa-IR" sz="2000" dirty="0" smtClean="0">
                <a:cs typeface="B Mitra" pitchFamily="2" charset="-78"/>
              </a:rPr>
              <a:t>لوید رایت است.</a:t>
            </a:r>
          </a:p>
          <a:p>
            <a:r>
              <a:rPr lang="fa-IR" sz="2000" dirty="0" smtClean="0">
                <a:cs typeface="B Mitra" pitchFamily="2" charset="-78"/>
              </a:rPr>
              <a:t>فرانک فرنس: همه فرم های طبیعی پویا هستند .</a:t>
            </a:r>
          </a:p>
          <a:p>
            <a:r>
              <a:rPr lang="fa-IR" sz="2000" dirty="0" smtClean="0">
                <a:cs typeface="B Mitra" pitchFamily="2" charset="-78"/>
              </a:rPr>
              <a:t>سالیوان : بعد از مشاهده مستمر پروسه طبیعی به این نتیجه رسیدم که فرم تابع عملکرد است.</a:t>
            </a:r>
          </a:p>
          <a:p>
            <a:r>
              <a:rPr lang="fa-IR" sz="2000" dirty="0" smtClean="0">
                <a:cs typeface="B Mitra" pitchFamily="2" charset="-78"/>
              </a:rPr>
              <a:t>( </a:t>
            </a:r>
            <a:r>
              <a:rPr lang="fa-IR" sz="2000" dirty="0" smtClean="0">
                <a:cs typeface="B Mitra" pitchFamily="2" charset="-78"/>
              </a:rPr>
              <a:t>معماران مدرن نیمه اول قرن </a:t>
            </a:r>
            <a:r>
              <a:rPr lang="fa-IR" sz="2000" dirty="0" smtClean="0">
                <a:cs typeface="B Mitra" pitchFamily="2" charset="-78"/>
              </a:rPr>
              <a:t>20 </a:t>
            </a:r>
            <a:r>
              <a:rPr lang="fa-IR" sz="2000" dirty="0" smtClean="0">
                <a:cs typeface="B Mitra" pitchFamily="2" charset="-78"/>
              </a:rPr>
              <a:t>نیز فرم را تابع عملکرد می دانستند اما تابع تکنولوژی و عملکرد </a:t>
            </a:r>
            <a:r>
              <a:rPr lang="fa-IR" sz="2000" dirty="0" smtClean="0">
                <a:cs typeface="B Mitra" pitchFamily="2" charset="-78"/>
              </a:rPr>
              <a:t>ماشین)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فرانک لوید رایت یکی از خلاق ترین معماران قرن </a:t>
            </a:r>
            <a:r>
              <a:rPr lang="fa-IR" sz="2000" dirty="0" smtClean="0">
                <a:cs typeface="B Mitra" pitchFamily="2" charset="-78"/>
              </a:rPr>
              <a:t>20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خانه های اول رایت به عنوان خانه های دشت های مسطح </a:t>
            </a:r>
            <a:r>
              <a:rPr lang="fa-IR" sz="2000" dirty="0" smtClean="0">
                <a:cs typeface="B Mitra" pitchFamily="2" charset="-78"/>
              </a:rPr>
              <a:t>،پنجره </a:t>
            </a:r>
            <a:r>
              <a:rPr lang="fa-IR" sz="2000" dirty="0" smtClean="0">
                <a:cs typeface="B Mitra" pitchFamily="2" charset="-78"/>
              </a:rPr>
              <a:t>های سرتاسری، کنسول نمودن بام و نمایس افقی</a:t>
            </a:r>
          </a:p>
          <a:p>
            <a:r>
              <a:rPr lang="fa-IR" sz="2000" dirty="0" smtClean="0">
                <a:cs typeface="B Mitra" pitchFamily="2" charset="-78"/>
              </a:rPr>
              <a:t>آن به موازات سطح </a:t>
            </a:r>
            <a:r>
              <a:rPr lang="fa-IR" sz="2000" dirty="0" smtClean="0">
                <a:cs typeface="B Mitra" pitchFamily="2" charset="-78"/>
              </a:rPr>
              <a:t>زمین</a:t>
            </a:r>
            <a:endParaRPr lang="fa-IR" sz="2000" dirty="0" smtClean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71414"/>
            <a:ext cx="878687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a-IR" sz="2400" b="1" dirty="0" smtClean="0">
                <a:cs typeface="B Mitra" pitchFamily="2" charset="-78"/>
              </a:rPr>
              <a:t>اصول معماری </a:t>
            </a:r>
            <a:r>
              <a:rPr lang="fa-IR" sz="2400" b="1" dirty="0" smtClean="0">
                <a:cs typeface="B Mitra" pitchFamily="2" charset="-78"/>
              </a:rPr>
              <a:t>ارگانیک :</a:t>
            </a:r>
          </a:p>
          <a:p>
            <a:r>
              <a:rPr lang="fa-IR" dirty="0" smtClean="0">
                <a:cs typeface="B Mitra" pitchFamily="2" charset="-78"/>
              </a:rPr>
              <a:t> </a:t>
            </a:r>
            <a:r>
              <a:rPr lang="fa-IR" sz="2000" dirty="0" smtClean="0">
                <a:cs typeface="B Mitra" pitchFamily="2" charset="-78"/>
              </a:rPr>
              <a:t>طبیعت : فقط شامل محیط خارج مانند ابرها و درختان و حیوانات نیست و شامل داخل بناها و اجزا و مصالح نیز می</a:t>
            </a:r>
          </a:p>
          <a:p>
            <a:r>
              <a:rPr lang="fa-IR" sz="2000" dirty="0" smtClean="0">
                <a:cs typeface="B Mitra" pitchFamily="2" charset="-78"/>
              </a:rPr>
              <a:t>شود.</a:t>
            </a:r>
          </a:p>
          <a:p>
            <a:r>
              <a:rPr lang="fa-IR" sz="2000" dirty="0" smtClean="0">
                <a:cs typeface="B Mitra" pitchFamily="2" charset="-78"/>
              </a:rPr>
              <a:t> ارگانیک : به معنای همگونی و تلفیق اجزای نسبت به کل و کل نسبت به اجزا است.</a:t>
            </a:r>
          </a:p>
          <a:p>
            <a:r>
              <a:rPr lang="fa-IR" sz="2000" dirty="0" smtClean="0">
                <a:cs typeface="B Mitra" pitchFamily="2" charset="-78"/>
              </a:rPr>
              <a:t> شکل تابع عملکرد : فرم و عملکرد یکی است .</a:t>
            </a:r>
          </a:p>
          <a:p>
            <a:r>
              <a:rPr lang="fa-IR" sz="2000" dirty="0" smtClean="0">
                <a:cs typeface="B Mitra" pitchFamily="2" charset="-78"/>
              </a:rPr>
              <a:t> لطافت : تفکر تخیل باید مصالح و سازه سخت را به شکل فرم های دلپذیر و انسانی شکل دهد .</a:t>
            </a:r>
          </a:p>
          <a:p>
            <a:r>
              <a:rPr lang="fa-IR" sz="2000" dirty="0" smtClean="0">
                <a:cs typeface="B Mitra" pitchFamily="2" charset="-78"/>
              </a:rPr>
              <a:t> سنت : تبعیت و نه تقلید از سنت اساس معماری ارگانیک است .</a:t>
            </a:r>
          </a:p>
          <a:p>
            <a:r>
              <a:rPr lang="fa-IR" sz="2000" dirty="0" smtClean="0">
                <a:cs typeface="B Mitra" pitchFamily="2" charset="-78"/>
              </a:rPr>
              <a:t> تزیینات : بخشی جدایی ناپذیر از معماری است . مانند گل به شاخه های بوته</a:t>
            </a:r>
          </a:p>
          <a:p>
            <a:r>
              <a:rPr lang="fa-IR" sz="2000" dirty="0" smtClean="0">
                <a:cs typeface="B Mitra" pitchFamily="2" charset="-78"/>
              </a:rPr>
              <a:t> روح : چیزی نیست که به ساختمان القا شود . بلکه از درون وجود دارد و از داخل به خارج گسترش یابد .</a:t>
            </a:r>
          </a:p>
          <a:p>
            <a:r>
              <a:rPr lang="fa-IR" sz="2000" dirty="0" smtClean="0">
                <a:cs typeface="B Mitra" pitchFamily="2" charset="-78"/>
              </a:rPr>
              <a:t> بعد سوم : عرض نیست بلکه ضخامت و عمق است.</a:t>
            </a:r>
          </a:p>
          <a:p>
            <a:r>
              <a:rPr lang="fa-IR" sz="2000" dirty="0" smtClean="0">
                <a:cs typeface="B Mitra" pitchFamily="2" charset="-78"/>
              </a:rPr>
              <a:t> فضا :عنصری است که دائما در حال گسترش است .</a:t>
            </a:r>
          </a:p>
          <a:p>
            <a:r>
              <a:rPr lang="fa-IR" sz="2000" b="1" dirty="0" smtClean="0">
                <a:cs typeface="B Mitra" pitchFamily="2" charset="-78"/>
              </a:rPr>
              <a:t>ویژگی های خانه های ویلایی خصوصا خانه آبشار فرانک لوید رایت:</a:t>
            </a:r>
          </a:p>
          <a:p>
            <a:r>
              <a:rPr lang="fa-IR" sz="2000" dirty="0" smtClean="0">
                <a:cs typeface="B Mitra" pitchFamily="2" charset="-78"/>
              </a:rPr>
              <a:t> حداقل دخالت در محیط طبیعی</a:t>
            </a:r>
          </a:p>
          <a:p>
            <a:r>
              <a:rPr lang="fa-IR" sz="2000" dirty="0" smtClean="0">
                <a:cs typeface="B Mitra" pitchFamily="2" charset="-78"/>
              </a:rPr>
              <a:t> تلفیق حجم ساختمان و محیط طبیعی به گونه ای که قابل تفکیک نباشد .</a:t>
            </a:r>
          </a:p>
          <a:p>
            <a:r>
              <a:rPr lang="fa-IR" sz="2000" dirty="0" smtClean="0">
                <a:cs typeface="B Mitra" pitchFamily="2" charset="-78"/>
              </a:rPr>
              <a:t> ایجاد فضاهای خارجی بین ساختمان و محیط طبیعی</a:t>
            </a:r>
          </a:p>
          <a:p>
            <a:r>
              <a:rPr lang="fa-IR" sz="2000" dirty="0" smtClean="0">
                <a:cs typeface="B Mitra" pitchFamily="2" charset="-78"/>
              </a:rPr>
              <a:t> تلفیق فضای داخل با خارج</a:t>
            </a:r>
          </a:p>
          <a:p>
            <a:r>
              <a:rPr lang="fa-IR" sz="2000" dirty="0" smtClean="0">
                <a:cs typeface="B Mitra" pitchFamily="2" charset="-78"/>
              </a:rPr>
              <a:t> نصب پنجره های سرتاسری و از بین بردن گوشه های اتاق</a:t>
            </a:r>
          </a:p>
          <a:p>
            <a:r>
              <a:rPr lang="fa-IR" sz="2000" dirty="0" smtClean="0">
                <a:cs typeface="B Mitra" pitchFamily="2" charset="-78"/>
              </a:rPr>
              <a:t> استفاده از مصالح طبیعی مانند صخره ها وگیاهان چه در داخل چه در خاج از بنا</a:t>
            </a:r>
          </a:p>
          <a:p>
            <a:r>
              <a:rPr lang="fa-IR" sz="2000" dirty="0" smtClean="0">
                <a:cs typeface="B Mitra" pitchFamily="2" charset="-78"/>
              </a:rPr>
              <a:t> نمایش مصالح به همانگونه که هست )رایت : شیشه به عنوان شیشه و سنگ به عنوان سنگ (</a:t>
            </a:r>
          </a:p>
          <a:p>
            <a:r>
              <a:rPr lang="fa-IR" sz="2000" dirty="0" smtClean="0">
                <a:cs typeface="B Mitra" pitchFamily="2" charset="-78"/>
              </a:rPr>
              <a:t> استمرار مصالح از داخل به خارج از بنا</a:t>
            </a:r>
          </a:p>
          <a:p>
            <a:r>
              <a:rPr lang="fa-IR" sz="2000" b="1" dirty="0" smtClean="0">
                <a:cs typeface="B Mitra" pitchFamily="2" charset="-78"/>
              </a:rPr>
              <a:t>ارگانیک شدن یعنی تلفیق کل مجموعه ، ممکن از ساختمان را محلی بدانیم.</a:t>
            </a:r>
            <a:endParaRPr lang="fa-IR" sz="20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ahmine\tadris\moaser\3\IMG_20191102_072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4500594" cy="3409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D:\tahmine\tadris\moaser\3\IMG_20191102_072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714620"/>
            <a:ext cx="5292987" cy="3786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ahmine\tadris\moaser\3\IMG_20191102_072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940252" cy="6429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D:\tahmine\tadris\moaser\3\IMG_20191102_072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0303"/>
            <a:ext cx="3929090" cy="3401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D:\tahmine\tadris\moaser\3\IMG_20191102_0728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071942"/>
            <a:ext cx="2643206" cy="2512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14290"/>
            <a:ext cx="828684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cs typeface="B Mitra" pitchFamily="2" charset="-78"/>
              </a:rPr>
              <a:t>در </a:t>
            </a:r>
            <a:r>
              <a:rPr lang="fa-IR" sz="2000" dirty="0" smtClean="0">
                <a:cs typeface="B Mitra" pitchFamily="2" charset="-78"/>
              </a:rPr>
              <a:t>1927 </a:t>
            </a:r>
            <a:r>
              <a:rPr lang="fa-IR" sz="2000" dirty="0" smtClean="0">
                <a:cs typeface="B Mitra" pitchFamily="2" charset="-78"/>
              </a:rPr>
              <a:t>: تاسیس گروه معماری به ریاست هانز مایر معماری سوئدی</a:t>
            </a:r>
          </a:p>
          <a:p>
            <a:r>
              <a:rPr lang="fa-IR" sz="2000" dirty="0" smtClean="0">
                <a:cs typeface="B Mitra" pitchFamily="2" charset="-78"/>
              </a:rPr>
              <a:t>در 1930 </a:t>
            </a:r>
            <a:r>
              <a:rPr lang="fa-IR" sz="2000" dirty="0" smtClean="0">
                <a:cs typeface="B Mitra" pitchFamily="2" charset="-78"/>
              </a:rPr>
              <a:t>: میس وندروهه رئیس مدرسه شد.</a:t>
            </a:r>
          </a:p>
          <a:p>
            <a:r>
              <a:rPr lang="fa-IR" sz="2000" dirty="0" smtClean="0">
                <a:cs typeface="B Mitra" pitchFamily="2" charset="-78"/>
              </a:rPr>
              <a:t> در </a:t>
            </a:r>
            <a:r>
              <a:rPr lang="fa-IR" sz="2000" dirty="0" smtClean="0">
                <a:cs typeface="B Mitra" pitchFamily="2" charset="-78"/>
              </a:rPr>
              <a:t>1933 </a:t>
            </a:r>
            <a:r>
              <a:rPr lang="fa-IR" sz="2000" dirty="0" smtClean="0">
                <a:cs typeface="B Mitra" pitchFamily="2" charset="-78"/>
              </a:rPr>
              <a:t>، نفوذ نازی های و تعطیلی مدرسه</a:t>
            </a:r>
          </a:p>
          <a:p>
            <a:r>
              <a:rPr lang="fa-IR" sz="2000" dirty="0" smtClean="0">
                <a:cs typeface="B Mitra" pitchFamily="2" charset="-78"/>
              </a:rPr>
              <a:t>)</a:t>
            </a:r>
            <a:r>
              <a:rPr lang="fa-IR" sz="2000" dirty="0" smtClean="0">
                <a:cs typeface="B Mitra" pitchFamily="2" charset="-78"/>
              </a:rPr>
              <a:t>نازی ها علاقه به معماری کلاسیک داشتند و عقاید چپی را دوست نداشتند </a:t>
            </a:r>
            <a:r>
              <a:rPr lang="fa-IR" sz="2000" dirty="0" smtClean="0">
                <a:cs typeface="B Mitra" pitchFamily="2" charset="-78"/>
              </a:rPr>
              <a:t>.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گروپیوس تحت فشار نازی ها به امریکا رفت و در هاروارد مشغول به تحصیل شد .</a:t>
            </a:r>
          </a:p>
          <a:p>
            <a:r>
              <a:rPr lang="fa-IR" sz="2000" b="1" dirty="0" smtClean="0">
                <a:cs typeface="B Mitra" pitchFamily="2" charset="-78"/>
              </a:rPr>
              <a:t>اثرات مدرسه باهاوس :</a:t>
            </a:r>
          </a:p>
          <a:p>
            <a:r>
              <a:rPr lang="fa-IR" sz="2000" dirty="0" smtClean="0">
                <a:cs typeface="B Mitra" pitchFamily="2" charset="-78"/>
              </a:rPr>
              <a:t> طراحی کارخانه فاگوس: اولین بنای سبک بین الملل </a:t>
            </a:r>
            <a:r>
              <a:rPr lang="fa-IR" sz="2000" dirty="0" smtClean="0">
                <a:cs typeface="B Mitra" pitchFamily="2" charset="-78"/>
              </a:rPr>
              <a:t>(دیوار </a:t>
            </a:r>
            <a:r>
              <a:rPr lang="fa-IR" sz="2000" dirty="0" smtClean="0">
                <a:cs typeface="B Mitra" pitchFamily="2" charset="-78"/>
              </a:rPr>
              <a:t>های غیر باربر نماد اصلی ساختمان )</a:t>
            </a:r>
          </a:p>
          <a:p>
            <a:r>
              <a:rPr lang="fa-IR" sz="2000" dirty="0" smtClean="0">
                <a:cs typeface="B Mitra" pitchFamily="2" charset="-78"/>
              </a:rPr>
              <a:t> گروپیوس در امریکا تعاونی معماران را تشکیل داد.</a:t>
            </a:r>
          </a:p>
          <a:p>
            <a:r>
              <a:rPr lang="fa-IR" sz="2000" dirty="0" smtClean="0">
                <a:cs typeface="B Mitra" pitchFamily="2" charset="-78"/>
              </a:rPr>
              <a:t> میس وندروهه استاد ممتاز به کار گیری مصالح مدرن مانند شیشه و فولاد : پاویون آلمان 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میس </a:t>
            </a:r>
            <a:r>
              <a:rPr lang="fa-IR" sz="2000" dirty="0" smtClean="0">
                <a:cs typeface="B Mitra" pitchFamily="2" charset="-78"/>
              </a:rPr>
              <a:t>: اگر ما موفق شویم صنعت را جلو ببریم، تمام مسائل اقتصادی، اجتماعی، تکنولوژیک و هنر حل خواهد شد.</a:t>
            </a:r>
          </a:p>
          <a:p>
            <a:r>
              <a:rPr lang="fa-IR" sz="2400" b="1" dirty="0" smtClean="0">
                <a:cs typeface="B Mitra" pitchFamily="2" charset="-78"/>
              </a:rPr>
              <a:t>شعار معروف میس </a:t>
            </a:r>
            <a:r>
              <a:rPr lang="fa-IR" sz="2400" b="1" dirty="0" smtClean="0">
                <a:cs typeface="B Mitra" pitchFamily="2" charset="-78"/>
              </a:rPr>
              <a:t>: کمتر بیشتر است</a:t>
            </a:r>
            <a:r>
              <a:rPr lang="fa-IR" sz="2400" b="1" dirty="0" smtClean="0">
                <a:cs typeface="B Mitra" pitchFamily="2" charset="-78"/>
              </a:rPr>
              <a:t>!(ساختمان </a:t>
            </a:r>
            <a:r>
              <a:rPr lang="fa-IR" sz="2400" b="1" dirty="0" smtClean="0">
                <a:cs typeface="B Mitra" pitchFamily="2" charset="-78"/>
              </a:rPr>
              <a:t>باید فاقد هرگونه جزییات باشد! </a:t>
            </a:r>
            <a:r>
              <a:rPr lang="fa-IR" sz="2400" b="1" dirty="0" smtClean="0">
                <a:cs typeface="B Mitra" pitchFamily="2" charset="-78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fa-IR" sz="2000" b="1" dirty="0" smtClean="0">
                <a:cs typeface="B Mitra" pitchFamily="2" charset="-78"/>
              </a:rPr>
              <a:t>سبک بین الملل :</a:t>
            </a:r>
          </a:p>
          <a:p>
            <a:r>
              <a:rPr lang="fa-IR" sz="2000" dirty="0" smtClean="0">
                <a:cs typeface="B Mitra" pitchFamily="2" charset="-78"/>
              </a:rPr>
              <a:t> ابتدا نمایشگاه ۳۳۱۱ در موزه هنر های نیویورک توسط فلیپ جانسون و راسل هیچکاک به نام سبک بین الملل :</a:t>
            </a:r>
          </a:p>
          <a:p>
            <a:r>
              <a:rPr lang="fa-IR" sz="2000" dirty="0" smtClean="0">
                <a:cs typeface="B Mitra" pitchFamily="2" charset="-78"/>
              </a:rPr>
              <a:t>ساختمان باید فاقد هرگونه خصوصیات منطقه ای، شهری، محله ای و آب و هوایی باشد! </a:t>
            </a:r>
            <a:r>
              <a:rPr lang="fa-IR" sz="2000" dirty="0" smtClean="0">
                <a:cs typeface="B Mitra" pitchFamily="2" charset="-78"/>
              </a:rPr>
              <a:t>( </a:t>
            </a:r>
            <a:r>
              <a:rPr lang="fa-IR" sz="2000" dirty="0" smtClean="0">
                <a:cs typeface="B Mitra" pitchFamily="2" charset="-78"/>
              </a:rPr>
              <a:t>ماشین زندگی </a:t>
            </a:r>
            <a:r>
              <a:rPr lang="fa-IR" sz="2000" dirty="0" smtClean="0">
                <a:cs typeface="B Mitra" pitchFamily="2" charset="-78"/>
              </a:rPr>
              <a:t>)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کمتر بیشتر است ، یکی از مشخصه های اصلی سبک بین الملل نیز می باشد .</a:t>
            </a:r>
          </a:p>
          <a:p>
            <a:r>
              <a:rPr lang="fa-IR" sz="2000" dirty="0" smtClean="0">
                <a:cs typeface="B Mitra" pitchFamily="2" charset="-78"/>
              </a:rPr>
              <a:t>هنرمندان دیگر مدرسه باهاس:</a:t>
            </a:r>
          </a:p>
          <a:p>
            <a:r>
              <a:rPr lang="fa-IR" sz="2000" dirty="0" smtClean="0">
                <a:cs typeface="B Mitra" pitchFamily="2" charset="-78"/>
              </a:rPr>
              <a:t> واسیلی کاندینسکی : نقاش روس</a:t>
            </a:r>
          </a:p>
          <a:p>
            <a:r>
              <a:rPr lang="fa-IR" sz="2000" dirty="0" smtClean="0">
                <a:cs typeface="B Mitra" pitchFamily="2" charset="-78"/>
              </a:rPr>
              <a:t> پل کلی نقاش سوییسی</a:t>
            </a:r>
          </a:p>
          <a:p>
            <a:r>
              <a:rPr lang="fa-IR" sz="2000" dirty="0" smtClean="0">
                <a:cs typeface="B Mitra" pitchFamily="2" charset="-78"/>
              </a:rPr>
              <a:t> یوهان ایتن نظریه پرداز </a:t>
            </a:r>
            <a:r>
              <a:rPr lang="fa-IR" sz="2000" dirty="0" smtClean="0">
                <a:cs typeface="B Mitra" pitchFamily="2" charset="-78"/>
              </a:rPr>
              <a:t>سویسی(اکسپرسیونیست )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موهولوی ناگی و آوردن نظرات کانستراکتویسم به جای اکسپرسیونیست</a:t>
            </a:r>
            <a:endParaRPr lang="fa-IR" sz="2000" b="1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ahmine\tadris\moaser\3\IMG_20191102_072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1928802"/>
            <a:ext cx="5357818" cy="4745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tahmine\tadris\moaser\3\IMG_20191102_072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34241"/>
            <a:ext cx="3643338" cy="5623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ahmine\tadris\moaser\3\IMG_20191102_072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928802"/>
            <a:ext cx="5615027" cy="4432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D:\tahmine\tadris\moaser\3\IMG_20191102_072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5" y="357166"/>
            <a:ext cx="3737021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785794"/>
            <a:ext cx="82153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a-IR" sz="2000" b="1" dirty="0" smtClean="0">
                <a:cs typeface="B Mitra" pitchFamily="2" charset="-78"/>
              </a:rPr>
              <a:t>کانستراکتیویسم </a:t>
            </a:r>
            <a:r>
              <a:rPr lang="fa-IR" sz="2000" b="1" dirty="0" smtClean="0">
                <a:cs typeface="B Mitra" pitchFamily="2" charset="-78"/>
              </a:rPr>
              <a:t>:</a:t>
            </a:r>
            <a:endParaRPr lang="fa-IR" sz="2000" b="1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خاستگاه این سبک شوروی بوده است .</a:t>
            </a:r>
          </a:p>
          <a:p>
            <a:r>
              <a:rPr lang="fa-IR" sz="2000" dirty="0" smtClean="0">
                <a:cs typeface="B Mitra" pitchFamily="2" charset="-78"/>
              </a:rPr>
              <a:t>یکی از مهمترین سبک ها در جهت تبیین اصول و ارائه ساختمان های مدرن</a:t>
            </a:r>
          </a:p>
          <a:p>
            <a:r>
              <a:rPr lang="fa-IR" sz="2000" dirty="0" smtClean="0">
                <a:cs typeface="B Mitra" pitchFamily="2" charset="-78"/>
              </a:rPr>
              <a:t>نمی توان آن را هنر کاملا سوسیالیستی دانست اما نکات مشترکی بین این سبک و سوسیالیسم وجود دارد .</a:t>
            </a:r>
          </a:p>
          <a:p>
            <a:r>
              <a:rPr lang="fa-IR" sz="2000" dirty="0" smtClean="0">
                <a:cs typeface="B Mitra" pitchFamily="2" charset="-78"/>
              </a:rPr>
              <a:t> اعتقاد به تکنولوژی، صنعت و عملکرد </a:t>
            </a:r>
            <a:r>
              <a:rPr lang="fa-IR" sz="2000" dirty="0" smtClean="0">
                <a:cs typeface="B Mitra" pitchFamily="2" charset="-78"/>
              </a:rPr>
              <a:t>( </a:t>
            </a:r>
            <a:r>
              <a:rPr lang="fa-IR" sz="2000" dirty="0" smtClean="0">
                <a:cs typeface="B Mitra" pitchFamily="2" charset="-78"/>
              </a:rPr>
              <a:t>مانند فتوریست ها )</a:t>
            </a:r>
          </a:p>
          <a:p>
            <a:r>
              <a:rPr lang="fa-IR" sz="2000" dirty="0" smtClean="0">
                <a:cs typeface="B Mitra" pitchFamily="2" charset="-78"/>
              </a:rPr>
              <a:t> هم سوسیالیسم و هم کانستراکتیویسم خواهان گسست از گذشته و نگاه به آینده بودند .</a:t>
            </a:r>
          </a:p>
          <a:p>
            <a:pPr>
              <a:buFont typeface="Arial" pitchFamily="34" charset="0"/>
              <a:buChar char="•"/>
            </a:pPr>
            <a:r>
              <a:rPr lang="fa-IR" sz="2000" dirty="0" smtClean="0">
                <a:cs typeface="B Mitra" pitchFamily="2" charset="-78"/>
              </a:rPr>
              <a:t> ماکت بنای یادبود بین الملل سوم توسط ویلادیمیر تاتلین ۳۳۱۴  اعتقاد سوسیالیسم به روند تکامل تاریخی</a:t>
            </a:r>
          </a:p>
          <a:p>
            <a:r>
              <a:rPr lang="fa-IR" sz="2000" dirty="0" smtClean="0">
                <a:cs typeface="B Mitra" pitchFamily="2" charset="-78"/>
              </a:rPr>
              <a:t> کانستراکتیویسم خواستار دگرگونی در روش ساخت و ساز سنتی و نگرش جدید به هنر و زیبایی</a:t>
            </a:r>
          </a:p>
          <a:p>
            <a:r>
              <a:rPr lang="fa-IR" sz="2400" b="1" dirty="0" smtClean="0">
                <a:cs typeface="B Mitra" pitchFamily="2" charset="-78"/>
              </a:rPr>
              <a:t>شعار آن ها </a:t>
            </a:r>
            <a:r>
              <a:rPr lang="fa-IR" sz="2400" b="1" dirty="0" smtClean="0">
                <a:cs typeface="B Mitra" pitchFamily="2" charset="-78"/>
              </a:rPr>
              <a:t>مرگ </a:t>
            </a:r>
            <a:r>
              <a:rPr lang="fa-IR" sz="2400" b="1" dirty="0" smtClean="0">
                <a:cs typeface="B Mitra" pitchFamily="2" charset="-78"/>
              </a:rPr>
              <a:t>بر هنر، زنده باد تکنولوژی</a:t>
            </a:r>
          </a:p>
          <a:p>
            <a:r>
              <a:rPr lang="fa-IR" sz="2000" dirty="0" smtClean="0">
                <a:cs typeface="B Mitra" pitchFamily="2" charset="-78"/>
              </a:rPr>
              <a:t> طراحی غرفه شوروی در نمایشگاه هنرهای تجسمی پاریس توسط کنستانتین ملنیکوف</a:t>
            </a:r>
          </a:p>
          <a:p>
            <a:r>
              <a:rPr lang="fa-IR" sz="2000" dirty="0" smtClean="0">
                <a:cs typeface="B Mitra" pitchFamily="2" charset="-78"/>
              </a:rPr>
              <a:t> لیسیتزکی </a:t>
            </a:r>
            <a:r>
              <a:rPr lang="fa-IR" sz="2000" dirty="0" smtClean="0">
                <a:cs typeface="B Mitra" pitchFamily="2" charset="-78"/>
              </a:rPr>
              <a:t>در نمایشگاهی </a:t>
            </a:r>
            <a:r>
              <a:rPr lang="fa-IR" sz="2000" dirty="0" smtClean="0">
                <a:cs typeface="B Mitra" pitchFamily="2" charset="-78"/>
              </a:rPr>
              <a:t>در برلین این سبک را به اروپایان معرفی نمود .</a:t>
            </a:r>
          </a:p>
          <a:p>
            <a:r>
              <a:rPr lang="fa-IR" sz="2000" dirty="0" smtClean="0">
                <a:cs typeface="B Mitra" pitchFamily="2" charset="-78"/>
              </a:rPr>
              <a:t> این سبک از </a:t>
            </a:r>
            <a:r>
              <a:rPr lang="fa-IR" sz="2000" dirty="0" smtClean="0">
                <a:cs typeface="B Mitra" pitchFamily="2" charset="-78"/>
              </a:rPr>
              <a:t>اواخر1920 </a:t>
            </a:r>
            <a:r>
              <a:rPr lang="fa-IR" sz="2000" dirty="0" smtClean="0">
                <a:cs typeface="B Mitra" pitchFamily="2" charset="-78"/>
              </a:rPr>
              <a:t>در اروپا تاثیر گذاشت .</a:t>
            </a:r>
          </a:p>
          <a:p>
            <a:r>
              <a:rPr lang="fa-IR" sz="2000" dirty="0" smtClean="0">
                <a:cs typeface="B Mitra" pitchFamily="2" charset="-78"/>
              </a:rPr>
              <a:t> ساختمان های هانز مایر و والتر گروپیوس در آلمان شباهت های زیادی به این سبک دارد.</a:t>
            </a:r>
          </a:p>
          <a:p>
            <a:r>
              <a:rPr lang="fa-IR" sz="2000" dirty="0" smtClean="0">
                <a:cs typeface="B Mitra" pitchFamily="2" charset="-78"/>
              </a:rPr>
              <a:t> افول از اوایل دهه </a:t>
            </a:r>
            <a:r>
              <a:rPr lang="fa-IR" sz="2000" dirty="0" smtClean="0">
                <a:cs typeface="B Mitra" pitchFamily="2" charset="-78"/>
              </a:rPr>
              <a:t>30و </a:t>
            </a:r>
            <a:r>
              <a:rPr lang="fa-IR" sz="2000" dirty="0" smtClean="0">
                <a:cs typeface="B Mitra" pitchFamily="2" charset="-78"/>
              </a:rPr>
              <a:t>دوباره رجعت به تاریخ گرایی و نئوکلاسیک در </a:t>
            </a:r>
            <a:r>
              <a:rPr lang="fa-IR" sz="2000" dirty="0" smtClean="0">
                <a:cs typeface="B Mitra" pitchFamily="2" charset="-78"/>
              </a:rPr>
              <a:t>شوروی صورت گرفت.</a:t>
            </a:r>
            <a:endParaRPr lang="fa-IR" sz="2000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امروزه هنوز معمارانی تحت تاثیر این سبک هستند : های  تک از جهت پرهیز از تزیینات و نمایان کردن سازه و</a:t>
            </a:r>
          </a:p>
          <a:p>
            <a:r>
              <a:rPr lang="fa-IR" sz="2000" dirty="0" smtClean="0">
                <a:cs typeface="B Mitra" pitchFamily="2" charset="-78"/>
              </a:rPr>
              <a:t>عملکرد ، زاها حدید نیز از نقاشی های گروه برتر الهام می گیرد.</a:t>
            </a:r>
            <a:endParaRPr lang="fa-IR" sz="20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ahmine\tadris\moaser\3\IMG_20191102_072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12301"/>
            <a:ext cx="6786610" cy="6159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57166"/>
            <a:ext cx="842968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a-IR" sz="2400" b="1" dirty="0" smtClean="0">
                <a:cs typeface="B Mitra" pitchFamily="2" charset="-78"/>
              </a:rPr>
              <a:t>لوکوربوزیه</a:t>
            </a:r>
            <a:endParaRPr lang="fa-IR" sz="2400" b="1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 کار کردن لوکوربوزیه در دفتر دو معماری معروف یعنی پیتر بهرنز و اگوست پره</a:t>
            </a:r>
          </a:p>
          <a:p>
            <a:r>
              <a:rPr lang="fa-IR" sz="2000" dirty="0" smtClean="0">
                <a:cs typeface="B Mitra" pitchFamily="2" charset="-78"/>
              </a:rPr>
              <a:t> سفر به آسیای صغیر، بالکان، یونان و رم</a:t>
            </a:r>
          </a:p>
          <a:p>
            <a:r>
              <a:rPr lang="fa-IR" sz="2000" dirty="0" smtClean="0">
                <a:cs typeface="B Mitra" pitchFamily="2" charset="-78"/>
              </a:rPr>
              <a:t> استفاده از یکی از شاخص ترین مصالح </a:t>
            </a:r>
            <a:r>
              <a:rPr lang="fa-IR" sz="2000" dirty="0" smtClean="0">
                <a:cs typeface="B Mitra" pitchFamily="2" charset="-78"/>
              </a:rPr>
              <a:t>مدرن(بتن)به </a:t>
            </a:r>
            <a:r>
              <a:rPr lang="fa-IR" sz="2000" dirty="0" smtClean="0">
                <a:cs typeface="B Mitra" pitchFamily="2" charset="-78"/>
              </a:rPr>
              <a:t>نهایت زیبایی</a:t>
            </a:r>
          </a:p>
          <a:p>
            <a:r>
              <a:rPr lang="fa-IR" sz="2000" dirty="0" smtClean="0">
                <a:cs typeface="B Mitra" pitchFamily="2" charset="-78"/>
              </a:rPr>
              <a:t> تقلید های جهانی از کارهای او</a:t>
            </a:r>
          </a:p>
          <a:p>
            <a:r>
              <a:rPr lang="fa-IR" sz="2000" dirty="0" smtClean="0">
                <a:cs typeface="B Mitra" pitchFamily="2" charset="-78"/>
              </a:rPr>
              <a:t> دو منشور بینش مدرن در معماری و بینش مدرن در شهرسازی</a:t>
            </a:r>
          </a:p>
          <a:p>
            <a:r>
              <a:rPr lang="fa-IR" sz="2000" b="1" dirty="0" smtClean="0">
                <a:cs typeface="B Mitra" pitchFamily="2" charset="-78"/>
              </a:rPr>
              <a:t> کتاب اول به نام به سوی یک معماری نوین</a:t>
            </a:r>
          </a:p>
          <a:p>
            <a:r>
              <a:rPr lang="fa-IR" sz="2000" dirty="0" smtClean="0">
                <a:cs typeface="B Mitra" pitchFamily="2" charset="-78"/>
              </a:rPr>
              <a:t>مقایسه معماری با مهندسی مکانیک و لزوم پیشرفت در معماری</a:t>
            </a:r>
          </a:p>
          <a:p>
            <a:r>
              <a:rPr lang="fa-IR" sz="2000" dirty="0" smtClean="0">
                <a:cs typeface="B Mitra" pitchFamily="2" charset="-78"/>
              </a:rPr>
              <a:t>لزوم استفاده از مصالح مدرن مانند تیرآهن، بتن و پیش ساختگی</a:t>
            </a:r>
          </a:p>
          <a:p>
            <a:r>
              <a:rPr lang="fa-IR" sz="2000" dirty="0" smtClean="0">
                <a:cs typeface="B Mitra" pitchFamily="2" charset="-78"/>
              </a:rPr>
              <a:t>برای پرهیز از انقلاب اجتماعی لازم است برای همه اقشار خانه سازی کرد.</a:t>
            </a:r>
          </a:p>
          <a:p>
            <a:r>
              <a:rPr lang="fa-IR" sz="2000" dirty="0" smtClean="0">
                <a:cs typeface="B Mitra" pitchFamily="2" charset="-78"/>
              </a:rPr>
              <a:t> </a:t>
            </a:r>
            <a:r>
              <a:rPr lang="fa-IR" sz="2000" b="1" dirty="0" smtClean="0">
                <a:cs typeface="B Mitra" pitchFamily="2" charset="-78"/>
              </a:rPr>
              <a:t>کتاب دوم کوربوزیه : شهر آینده </a:t>
            </a:r>
          </a:p>
          <a:p>
            <a:r>
              <a:rPr lang="fa-IR" sz="2000" dirty="0" smtClean="0">
                <a:cs typeface="B Mitra" pitchFamily="2" charset="-78"/>
              </a:rPr>
              <a:t>معطوف کردن توجه معماران و شهرسازان از گذشته به آینده</a:t>
            </a:r>
          </a:p>
          <a:p>
            <a:r>
              <a:rPr lang="fa-IR" sz="2000" dirty="0" smtClean="0">
                <a:cs typeface="B Mitra" pitchFamily="2" charset="-78"/>
              </a:rPr>
              <a:t>تنها راه حل در جواب به افزایش جمعیت شهر ها را بلند مرتبه سازی و پیش ساختگی می دانست</a:t>
            </a:r>
          </a:p>
          <a:p>
            <a:r>
              <a:rPr lang="fa-IR" sz="2000" dirty="0" smtClean="0">
                <a:cs typeface="B Mitra" pitchFamily="2" charset="-78"/>
              </a:rPr>
              <a:t>شهرهای آینده شهرهایی خواهند بود عظیم و مرتفع</a:t>
            </a:r>
          </a:p>
          <a:p>
            <a:r>
              <a:rPr lang="fa-IR" sz="2000" dirty="0" smtClean="0">
                <a:cs typeface="B Mitra" pitchFamily="2" charset="-78"/>
              </a:rPr>
              <a:t>آسمان خراش های چند عملکردی که صدهزار نفر در آن زندگی و کار می کنند .</a:t>
            </a:r>
          </a:p>
          <a:p>
            <a:r>
              <a:rPr lang="fa-IR" sz="2000" dirty="0" smtClean="0">
                <a:cs typeface="B Mitra" pitchFamily="2" charset="-78"/>
              </a:rPr>
              <a:t>دو شهر ساخته شده بر اساس این نظریه :</a:t>
            </a:r>
          </a:p>
          <a:p>
            <a:r>
              <a:rPr lang="fa-IR" sz="2000" dirty="0" smtClean="0">
                <a:cs typeface="B Mitra" pitchFamily="2" charset="-78"/>
              </a:rPr>
              <a:t>چندیگار هند توسط خودش و برازیلیا توسط لوچیوکوستا و اسکار نیمایر</a:t>
            </a:r>
          </a:p>
          <a:p>
            <a:r>
              <a:rPr lang="fa-IR" sz="2000" dirty="0" smtClean="0">
                <a:cs typeface="B Mitra" pitchFamily="2" charset="-78"/>
              </a:rPr>
              <a:t> ساختمان برخ هزاره توکیو توسط نورمن فاستر در سبک های تک نمونه کاملی از ساختمان چند منظوره لوکوربوزیه</a:t>
            </a:r>
          </a:p>
          <a:p>
            <a:r>
              <a:rPr lang="fa-IR" sz="2000" dirty="0" smtClean="0">
                <a:cs typeface="B Mitra" pitchFamily="2" charset="-78"/>
              </a:rPr>
              <a:t>است.</a:t>
            </a:r>
          </a:p>
          <a:p>
            <a:r>
              <a:rPr lang="fa-IR" sz="2000" b="1" dirty="0" smtClean="0">
                <a:cs typeface="B Mitra" pitchFamily="2" charset="-78"/>
              </a:rPr>
              <a:t> </a:t>
            </a:r>
            <a:r>
              <a:rPr lang="fa-IR" sz="2400" b="1" dirty="0" smtClean="0">
                <a:cs typeface="B Mitra" pitchFamily="2" charset="-78"/>
              </a:rPr>
              <a:t>جمله معروف:خانه </a:t>
            </a:r>
            <a:r>
              <a:rPr lang="fa-IR" sz="2400" b="1" dirty="0" smtClean="0">
                <a:cs typeface="B Mitra" pitchFamily="2" charset="-78"/>
              </a:rPr>
              <a:t>به عنوان ماشینی برای </a:t>
            </a:r>
            <a:r>
              <a:rPr lang="fa-IR" sz="2400" b="1" dirty="0" smtClean="0">
                <a:cs typeface="B Mitra" pitchFamily="2" charset="-78"/>
              </a:rPr>
              <a:t>زندگی</a:t>
            </a:r>
            <a:endParaRPr lang="fa-IR" sz="2400" b="1" dirty="0" smtClean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5725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a-IR" sz="2400" b="1" dirty="0" smtClean="0">
                <a:cs typeface="B Mitra" pitchFamily="2" charset="-78"/>
              </a:rPr>
              <a:t>پنج </a:t>
            </a:r>
            <a:r>
              <a:rPr lang="fa-IR" sz="2400" b="1" dirty="0" smtClean="0">
                <a:cs typeface="B Mitra" pitchFamily="2" charset="-78"/>
              </a:rPr>
              <a:t>اصل لوکوربوزیه :</a:t>
            </a:r>
          </a:p>
          <a:p>
            <a:r>
              <a:rPr lang="fa-IR" dirty="0" smtClean="0">
                <a:cs typeface="B Mitra" pitchFamily="2" charset="-78"/>
              </a:rPr>
              <a:t> </a:t>
            </a:r>
            <a:r>
              <a:rPr lang="fa-IR" sz="2000" dirty="0" smtClean="0">
                <a:cs typeface="B Mitra" pitchFamily="2" charset="-78"/>
              </a:rPr>
              <a:t>ستون ها ساختمان ها را از روی زمین بلند می کند</a:t>
            </a:r>
          </a:p>
          <a:p>
            <a:r>
              <a:rPr lang="fa-IR" sz="2000" dirty="0" smtClean="0">
                <a:cs typeface="B Mitra" pitchFamily="2" charset="-78"/>
              </a:rPr>
              <a:t> بام مسطح و باغ روی بام</a:t>
            </a:r>
          </a:p>
          <a:p>
            <a:r>
              <a:rPr lang="fa-IR" sz="2000" dirty="0" smtClean="0">
                <a:cs typeface="B Mitra" pitchFamily="2" charset="-78"/>
              </a:rPr>
              <a:t> پلان آزاد</a:t>
            </a:r>
          </a:p>
          <a:p>
            <a:r>
              <a:rPr lang="fa-IR" sz="2000" dirty="0" smtClean="0">
                <a:cs typeface="B Mitra" pitchFamily="2" charset="-78"/>
              </a:rPr>
              <a:t> پنجره های طویل و سرتاسری</a:t>
            </a:r>
          </a:p>
          <a:p>
            <a:r>
              <a:rPr lang="fa-IR" sz="2000" dirty="0" smtClean="0">
                <a:cs typeface="B Mitra" pitchFamily="2" charset="-78"/>
              </a:rPr>
              <a:t> نمای آزاد، کف ها و دیوار ها به صورت کنسول</a:t>
            </a:r>
            <a:endParaRPr lang="fa-IR" sz="2000" dirty="0">
              <a:cs typeface="B Mitra" pitchFamily="2" charset="-78"/>
            </a:endParaRPr>
          </a:p>
        </p:txBody>
      </p:sp>
      <p:pic>
        <p:nvPicPr>
          <p:cNvPr id="4098" name="Picture 2" descr="D:\tahmine\tadris\moaser\3\IMG_20191102_072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545204"/>
            <a:ext cx="8691622" cy="3955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ahmine\tadris\moaser\3\IMG_20191102_072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7929168" cy="6117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283</TotalTime>
  <Words>1504</Words>
  <Application>Microsoft Office PowerPoint</Application>
  <PresentationFormat>On-screen Show (4:3)</PresentationFormat>
  <Paragraphs>115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KASRA.CO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98</cp:revision>
  <dcterms:created xsi:type="dcterms:W3CDTF">2020-04-03T10:06:05Z</dcterms:created>
  <dcterms:modified xsi:type="dcterms:W3CDTF">2020-04-03T17:41:03Z</dcterms:modified>
</cp:coreProperties>
</file>