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4C4E914-1D49-44A1-98FF-375BD63DFE2D}" type="datetimeFigureOut">
              <a:rPr lang="fa-IR" smtClean="0"/>
              <a:t>08/23/1441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145858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4C4E914-1D49-44A1-98FF-375BD63DFE2D}" type="datetimeFigureOut">
              <a:rPr lang="fa-IR" smtClean="0"/>
              <a:t>08/23/1441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367516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4C4E914-1D49-44A1-98FF-375BD63DFE2D}" type="datetimeFigureOut">
              <a:rPr lang="fa-IR" smtClean="0"/>
              <a:t>08/23/1441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25226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4C4E914-1D49-44A1-98FF-375BD63DFE2D}" type="datetimeFigureOut">
              <a:rPr lang="fa-IR" smtClean="0"/>
              <a:t>08/23/1441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424050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4E914-1D49-44A1-98FF-375BD63DFE2D}" type="datetimeFigureOut">
              <a:rPr lang="fa-IR" smtClean="0"/>
              <a:t>08/23/1441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22167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4C4E914-1D49-44A1-98FF-375BD63DFE2D}" type="datetimeFigureOut">
              <a:rPr lang="fa-IR" smtClean="0"/>
              <a:t>08/23/1441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90121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4C4E914-1D49-44A1-98FF-375BD63DFE2D}" type="datetimeFigureOut">
              <a:rPr lang="fa-IR" smtClean="0"/>
              <a:t>08/23/1441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1105228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4C4E914-1D49-44A1-98FF-375BD63DFE2D}" type="datetimeFigureOut">
              <a:rPr lang="fa-IR" smtClean="0"/>
              <a:t>08/23/1441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89040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E914-1D49-44A1-98FF-375BD63DFE2D}" type="datetimeFigureOut">
              <a:rPr lang="fa-IR" smtClean="0"/>
              <a:t>08/23/1441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130528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E914-1D49-44A1-98FF-375BD63DFE2D}" type="datetimeFigureOut">
              <a:rPr lang="fa-IR" smtClean="0"/>
              <a:t>08/23/1441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266378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E914-1D49-44A1-98FF-375BD63DFE2D}" type="datetimeFigureOut">
              <a:rPr lang="fa-IR" smtClean="0"/>
              <a:t>08/23/1441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DBE0C7C-033E-4B57-98B9-09216007B21A}" type="slidenum">
              <a:rPr lang="fa-IR" smtClean="0"/>
              <a:t>‹#›</a:t>
            </a:fld>
            <a:endParaRPr lang="fa-IR"/>
          </a:p>
        </p:txBody>
      </p:sp>
    </p:spTree>
    <p:extLst>
      <p:ext uri="{BB962C8B-B14F-4D97-AF65-F5344CB8AC3E}">
        <p14:creationId xmlns:p14="http://schemas.microsoft.com/office/powerpoint/2010/main" val="215980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4C4E914-1D49-44A1-98FF-375BD63DFE2D}" type="datetimeFigureOut">
              <a:rPr lang="fa-IR" smtClean="0"/>
              <a:t>08/23/1441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DBE0C7C-033E-4B57-98B9-09216007B21A}" type="slidenum">
              <a:rPr lang="fa-IR" smtClean="0"/>
              <a:t>‹#›</a:t>
            </a:fld>
            <a:endParaRPr lang="fa-IR"/>
          </a:p>
        </p:txBody>
      </p:sp>
    </p:spTree>
    <p:extLst>
      <p:ext uri="{BB962C8B-B14F-4D97-AF65-F5344CB8AC3E}">
        <p14:creationId xmlns:p14="http://schemas.microsoft.com/office/powerpoint/2010/main" val="335385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039415"/>
            <a:ext cx="8611673" cy="3284112"/>
          </a:xfrm>
        </p:spPr>
        <p:txBody>
          <a:bodyPr/>
          <a:lstStyle/>
          <a:p>
            <a:endParaRPr lang="fa-IR" dirty="0" smtClean="0">
              <a:cs typeface="+mj-cs"/>
            </a:endParaRPr>
          </a:p>
          <a:p>
            <a:r>
              <a:rPr lang="fa-IR" dirty="0" smtClean="0">
                <a:cs typeface="+mj-cs"/>
              </a:rPr>
              <a:t>دانشكده فني و حرفه اي استان كرمان </a:t>
            </a:r>
          </a:p>
          <a:p>
            <a:r>
              <a:rPr lang="fa-IR" dirty="0" smtClean="0">
                <a:cs typeface="+mj-cs"/>
              </a:rPr>
              <a:t>آموزشكده دختران سيرجان – كوثر</a:t>
            </a:r>
          </a:p>
          <a:p>
            <a:r>
              <a:rPr lang="fa-IR" dirty="0" smtClean="0">
                <a:cs typeface="+mj-cs"/>
              </a:rPr>
              <a:t>مدرس :الهام زيدآبادي نژاد</a:t>
            </a:r>
          </a:p>
          <a:p>
            <a:r>
              <a:rPr lang="fa-IR" dirty="0" smtClean="0">
                <a:cs typeface="+mj-cs"/>
              </a:rPr>
              <a:t>درس سيستم عامل</a:t>
            </a:r>
            <a:endParaRPr lang="fa-IR" dirty="0">
              <a:cs typeface="+mj-cs"/>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211" y="537191"/>
            <a:ext cx="2320671" cy="2012827"/>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26669610"/>
      </p:ext>
    </p:extLst>
  </p:cSld>
  <p:clrMapOvr>
    <a:masterClrMapping/>
  </p:clrMapOvr>
  <mc:AlternateContent xmlns:mc="http://schemas.openxmlformats.org/markup-compatibility/2006" xmlns:p14="http://schemas.microsoft.com/office/powerpoint/2010/main">
    <mc:Choice Requires="p14">
      <p:transition spd="slow" p14:dur="2000" advTm="3325"/>
    </mc:Choice>
    <mc:Fallback xmlns="">
      <p:transition spd="slow" advTm="3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فصل سوم</a:t>
            </a:r>
            <a:endParaRPr lang="fa-IR" dirty="0"/>
          </a:p>
        </p:txBody>
      </p:sp>
      <p:sp>
        <p:nvSpPr>
          <p:cNvPr id="3" name="Content Placeholder 2"/>
          <p:cNvSpPr>
            <a:spLocks noGrp="1"/>
          </p:cNvSpPr>
          <p:nvPr>
            <p:ph idx="1"/>
          </p:nvPr>
        </p:nvSpPr>
        <p:spPr/>
        <p:txBody>
          <a:bodyPr>
            <a:normAutofit/>
          </a:bodyPr>
          <a:lstStyle/>
          <a:p>
            <a:r>
              <a:rPr lang="fa-IR" sz="2000" dirty="0" smtClean="0">
                <a:solidFill>
                  <a:schemeClr val="accent2"/>
                </a:solidFill>
                <a:cs typeface="+mj-cs"/>
              </a:rPr>
              <a:t>تعريف پردازش:</a:t>
            </a:r>
            <a:r>
              <a:rPr lang="fa-IR" sz="2000" dirty="0">
                <a:cs typeface="+mj-cs"/>
              </a:rPr>
              <a:t> </a:t>
            </a:r>
            <a:r>
              <a:rPr lang="fa-IR" sz="2000" dirty="0" smtClean="0">
                <a:cs typeface="+mj-cs"/>
              </a:rPr>
              <a:t>به برنامه در حال اجرا پردازش مي گويند . برنامه يك نهاد غير فعال است كه بر روي حافظه جانبي ذخيره مي شود و پردازش يك نهاد فعال است كه در حال اجرا است و </a:t>
            </a:r>
            <a:r>
              <a:rPr lang="en-US" sz="2000" dirty="0" err="1" smtClean="0">
                <a:cs typeface="+mj-cs"/>
              </a:rPr>
              <a:t>cpu</a:t>
            </a:r>
            <a:r>
              <a:rPr lang="fa-IR" sz="2000" dirty="0" smtClean="0">
                <a:cs typeface="+mj-cs"/>
              </a:rPr>
              <a:t> را در اختيار دارد و در </a:t>
            </a:r>
            <a:r>
              <a:rPr lang="en-US" sz="2000" dirty="0" smtClean="0">
                <a:cs typeface="+mj-cs"/>
              </a:rPr>
              <a:t>RAM</a:t>
            </a:r>
            <a:r>
              <a:rPr lang="fa-IR" sz="2000" dirty="0" smtClean="0">
                <a:cs typeface="+mj-cs"/>
              </a:rPr>
              <a:t> ذخیره میشود </a:t>
            </a:r>
          </a:p>
          <a:p>
            <a:endParaRPr lang="fa-IR" sz="2000" dirty="0">
              <a:solidFill>
                <a:schemeClr val="accent2"/>
              </a:solidFill>
              <a:cs typeface="+mj-cs"/>
            </a:endParaRPr>
          </a:p>
          <a:p>
            <a:r>
              <a:rPr lang="fa-IR" sz="2000" dirty="0" smtClean="0">
                <a:solidFill>
                  <a:schemeClr val="accent2"/>
                </a:solidFill>
                <a:cs typeface="+mj-cs"/>
              </a:rPr>
              <a:t>حالات یک پردازش: </a:t>
            </a:r>
            <a:r>
              <a:rPr lang="fa-IR" sz="2000" dirty="0" smtClean="0">
                <a:cs typeface="+mj-cs"/>
              </a:rPr>
              <a:t>پردازش مطابق شکل زیر در زمان حیات خود می تواند در یکی از سه وضعیت آماده </a:t>
            </a:r>
            <a:r>
              <a:rPr lang="en-US" sz="2000" dirty="0" smtClean="0">
                <a:cs typeface="+mj-cs"/>
              </a:rPr>
              <a:t>ready</a:t>
            </a:r>
            <a:r>
              <a:rPr lang="en-US" sz="2000" dirty="0">
                <a:cs typeface="+mj-cs"/>
              </a:rPr>
              <a:t> </a:t>
            </a:r>
            <a:r>
              <a:rPr lang="en-US" sz="2000" dirty="0" smtClean="0">
                <a:cs typeface="+mj-cs"/>
              </a:rPr>
              <a:t> </a:t>
            </a:r>
            <a:r>
              <a:rPr lang="fa-IR" sz="2000" dirty="0" smtClean="0">
                <a:cs typeface="+mj-cs"/>
              </a:rPr>
              <a:t> واجرا </a:t>
            </a:r>
            <a:r>
              <a:rPr lang="en-US" sz="2000" dirty="0" smtClean="0">
                <a:cs typeface="+mj-cs"/>
              </a:rPr>
              <a:t>running </a:t>
            </a:r>
            <a:r>
              <a:rPr lang="fa-IR" sz="2000" dirty="0" smtClean="0">
                <a:cs typeface="+mj-cs"/>
              </a:rPr>
              <a:t> و بسته یا </a:t>
            </a:r>
            <a:r>
              <a:rPr lang="en-US" sz="2000" dirty="0" smtClean="0">
                <a:cs typeface="+mj-cs"/>
              </a:rPr>
              <a:t>blocked </a:t>
            </a:r>
            <a:r>
              <a:rPr lang="fa-IR" sz="2000" dirty="0" smtClean="0">
                <a:cs typeface="+mj-cs"/>
              </a:rPr>
              <a:t> باشد.</a:t>
            </a:r>
          </a:p>
          <a:p>
            <a:pPr marL="0" indent="0">
              <a:buNone/>
            </a:pPr>
            <a:endParaRPr lang="fa-IR" sz="2000" dirty="0">
              <a:solidFill>
                <a:schemeClr val="accent2"/>
              </a:solidFill>
              <a:cs typeface="+mj-cs"/>
            </a:endParaRPr>
          </a:p>
        </p:txBody>
      </p:sp>
      <p:sp>
        <p:nvSpPr>
          <p:cNvPr id="4" name="Oval 3"/>
          <p:cNvSpPr/>
          <p:nvPr/>
        </p:nvSpPr>
        <p:spPr>
          <a:xfrm>
            <a:off x="8089060" y="5785118"/>
            <a:ext cx="1056068" cy="515155"/>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new</a:t>
            </a:r>
            <a:endParaRPr lang="fa-IR" dirty="0"/>
          </a:p>
        </p:txBody>
      </p:sp>
      <p:sp>
        <p:nvSpPr>
          <p:cNvPr id="5" name="Oval 4"/>
          <p:cNvSpPr/>
          <p:nvPr/>
        </p:nvSpPr>
        <p:spPr>
          <a:xfrm>
            <a:off x="6096000" y="4998255"/>
            <a:ext cx="1223493" cy="656822"/>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Ready </a:t>
            </a:r>
            <a:endParaRPr lang="fa-IR" dirty="0"/>
          </a:p>
        </p:txBody>
      </p:sp>
      <p:sp>
        <p:nvSpPr>
          <p:cNvPr id="6" name="Oval 5"/>
          <p:cNvSpPr/>
          <p:nvPr/>
        </p:nvSpPr>
        <p:spPr>
          <a:xfrm>
            <a:off x="4090116" y="4998255"/>
            <a:ext cx="1326524" cy="656822"/>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blocked</a:t>
            </a:r>
            <a:endParaRPr lang="fa-IR" dirty="0"/>
          </a:p>
        </p:txBody>
      </p:sp>
      <p:sp>
        <p:nvSpPr>
          <p:cNvPr id="7" name="Oval 6"/>
          <p:cNvSpPr/>
          <p:nvPr/>
        </p:nvSpPr>
        <p:spPr>
          <a:xfrm>
            <a:off x="4965879" y="3438660"/>
            <a:ext cx="1335110" cy="656822"/>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running</a:t>
            </a:r>
            <a:endParaRPr lang="fa-IR" dirty="0"/>
          </a:p>
        </p:txBody>
      </p:sp>
      <p:sp>
        <p:nvSpPr>
          <p:cNvPr id="8" name="Oval 7"/>
          <p:cNvSpPr/>
          <p:nvPr/>
        </p:nvSpPr>
        <p:spPr>
          <a:xfrm>
            <a:off x="7846357" y="3767071"/>
            <a:ext cx="1766552" cy="656822"/>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terminated</a:t>
            </a:r>
            <a:endParaRPr lang="fa-IR" dirty="0"/>
          </a:p>
        </p:txBody>
      </p:sp>
      <p:cxnSp>
        <p:nvCxnSpPr>
          <p:cNvPr id="10" name="Straight Arrow Connector 9"/>
          <p:cNvCxnSpPr>
            <a:stCxn id="4" idx="1"/>
            <a:endCxn id="5" idx="5"/>
          </p:cNvCxnSpPr>
          <p:nvPr/>
        </p:nvCxnSpPr>
        <p:spPr>
          <a:xfrm flipH="1" flipV="1">
            <a:off x="7140317" y="5558888"/>
            <a:ext cx="1103401" cy="301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stCxn id="5" idx="0"/>
            <a:endCxn id="7" idx="5"/>
          </p:cNvCxnSpPr>
          <p:nvPr/>
        </p:nvCxnSpPr>
        <p:spPr>
          <a:xfrm flipH="1" flipV="1">
            <a:off x="6105467" y="3999293"/>
            <a:ext cx="602280" cy="998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7" idx="3"/>
          </p:cNvCxnSpPr>
          <p:nvPr/>
        </p:nvCxnSpPr>
        <p:spPr>
          <a:xfrm flipH="1">
            <a:off x="4868214" y="3999293"/>
            <a:ext cx="293187" cy="9989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a:stCxn id="6" idx="6"/>
            <a:endCxn id="5" idx="2"/>
          </p:cNvCxnSpPr>
          <p:nvPr/>
        </p:nvCxnSpPr>
        <p:spPr>
          <a:xfrm>
            <a:off x="5416640" y="5326666"/>
            <a:ext cx="679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5937161" y="4095482"/>
            <a:ext cx="469446" cy="902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7" idx="6"/>
          </p:cNvCxnSpPr>
          <p:nvPr/>
        </p:nvCxnSpPr>
        <p:spPr>
          <a:xfrm>
            <a:off x="6300989" y="3767071"/>
            <a:ext cx="1578735" cy="232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597758" y="4423893"/>
            <a:ext cx="270456" cy="369332"/>
          </a:xfrm>
          <a:prstGeom prst="rect">
            <a:avLst/>
          </a:prstGeom>
          <a:noFill/>
        </p:spPr>
        <p:txBody>
          <a:bodyPr wrap="square" rtlCol="1">
            <a:spAutoFit/>
          </a:bodyPr>
          <a:lstStyle/>
          <a:p>
            <a:r>
              <a:rPr lang="fa-IR" dirty="0" smtClean="0">
                <a:solidFill>
                  <a:schemeClr val="accent2"/>
                </a:solidFill>
              </a:rPr>
              <a:t>1</a:t>
            </a:r>
            <a:endParaRPr lang="fa-IR" dirty="0">
              <a:solidFill>
                <a:schemeClr val="accent2"/>
              </a:solidFill>
            </a:endParaRPr>
          </a:p>
        </p:txBody>
      </p:sp>
      <p:sp>
        <p:nvSpPr>
          <p:cNvPr id="25" name="TextBox 24"/>
          <p:cNvSpPr txBox="1"/>
          <p:nvPr/>
        </p:nvSpPr>
        <p:spPr>
          <a:xfrm>
            <a:off x="5603072" y="5415786"/>
            <a:ext cx="306495" cy="369332"/>
          </a:xfrm>
          <a:prstGeom prst="rect">
            <a:avLst/>
          </a:prstGeom>
          <a:noFill/>
        </p:spPr>
        <p:txBody>
          <a:bodyPr wrap="none" rtlCol="1">
            <a:spAutoFit/>
          </a:bodyPr>
          <a:lstStyle/>
          <a:p>
            <a:r>
              <a:rPr lang="fa-IR" dirty="0" smtClean="0">
                <a:solidFill>
                  <a:schemeClr val="accent2"/>
                </a:solidFill>
              </a:rPr>
              <a:t>4</a:t>
            </a:r>
            <a:endParaRPr lang="fa-IR" dirty="0">
              <a:solidFill>
                <a:schemeClr val="accent2"/>
              </a:solidFill>
            </a:endParaRPr>
          </a:p>
        </p:txBody>
      </p:sp>
      <p:sp>
        <p:nvSpPr>
          <p:cNvPr id="26" name="TextBox 25"/>
          <p:cNvSpPr txBox="1"/>
          <p:nvPr/>
        </p:nvSpPr>
        <p:spPr>
          <a:xfrm>
            <a:off x="5785297" y="4404575"/>
            <a:ext cx="303727" cy="369332"/>
          </a:xfrm>
          <a:prstGeom prst="rect">
            <a:avLst/>
          </a:prstGeom>
          <a:noFill/>
        </p:spPr>
        <p:txBody>
          <a:bodyPr wrap="square" rtlCol="1">
            <a:spAutoFit/>
          </a:bodyPr>
          <a:lstStyle/>
          <a:p>
            <a:r>
              <a:rPr lang="fa-IR" dirty="0" smtClean="0">
                <a:solidFill>
                  <a:schemeClr val="accent2"/>
                </a:solidFill>
              </a:rPr>
              <a:t>2</a:t>
            </a:r>
            <a:endParaRPr lang="fa-IR" dirty="0">
              <a:solidFill>
                <a:schemeClr val="accent2"/>
              </a:solidFill>
            </a:endParaRPr>
          </a:p>
        </p:txBody>
      </p:sp>
      <p:sp>
        <p:nvSpPr>
          <p:cNvPr id="27" name="TextBox 26"/>
          <p:cNvSpPr txBox="1"/>
          <p:nvPr/>
        </p:nvSpPr>
        <p:spPr>
          <a:xfrm>
            <a:off x="6406607" y="4404575"/>
            <a:ext cx="301139" cy="369332"/>
          </a:xfrm>
          <a:prstGeom prst="rect">
            <a:avLst/>
          </a:prstGeom>
          <a:noFill/>
        </p:spPr>
        <p:txBody>
          <a:bodyPr wrap="square" rtlCol="1">
            <a:spAutoFit/>
          </a:bodyPr>
          <a:lstStyle/>
          <a:p>
            <a:r>
              <a:rPr lang="fa-IR" dirty="0" smtClean="0">
                <a:solidFill>
                  <a:schemeClr val="accent2"/>
                </a:solidFill>
              </a:rPr>
              <a:t>3</a:t>
            </a:r>
            <a:endParaRPr lang="fa-IR" dirty="0">
              <a:solidFill>
                <a:schemeClr val="accent2"/>
              </a:solidFill>
            </a:endParaRP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339657494"/>
      </p:ext>
    </p:extLst>
  </p:cSld>
  <p:clrMapOvr>
    <a:masterClrMapping/>
  </p:clrMapOvr>
  <mc:AlternateContent xmlns:mc="http://schemas.openxmlformats.org/markup-compatibility/2006" xmlns:p14="http://schemas.microsoft.com/office/powerpoint/2010/main">
    <mc:Choice Requires="p14">
      <p:transition spd="slow" p14:dur="2000" advTm="239142"/>
    </mc:Choice>
    <mc:Fallback xmlns="">
      <p:transition spd="slow" advTm="239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lstStyle/>
          <a:p>
            <a:r>
              <a:rPr lang="en-US" sz="2000" dirty="0" smtClean="0">
                <a:solidFill>
                  <a:schemeClr val="accent2"/>
                </a:solidFill>
                <a:cs typeface="+mj-cs"/>
              </a:rPr>
              <a:t>New</a:t>
            </a:r>
            <a:r>
              <a:rPr lang="fa-IR" sz="2000" dirty="0" smtClean="0">
                <a:solidFill>
                  <a:schemeClr val="accent2"/>
                </a:solidFill>
                <a:cs typeface="+mj-cs"/>
              </a:rPr>
              <a:t>=</a:t>
            </a:r>
            <a:r>
              <a:rPr lang="fa-IR" dirty="0" smtClean="0">
                <a:solidFill>
                  <a:schemeClr val="accent2"/>
                </a:solidFill>
                <a:cs typeface="+mj-cs"/>
              </a:rPr>
              <a:t> </a:t>
            </a:r>
            <a:r>
              <a:rPr lang="fa-IR" sz="2000" dirty="0" smtClean="0">
                <a:cs typeface="+mj-cs"/>
              </a:rPr>
              <a:t>هنگامی که یک دستور اجرا می شود یا </a:t>
            </a:r>
            <a:r>
              <a:rPr lang="en-US" sz="2000" dirty="0" smtClean="0">
                <a:cs typeface="+mj-cs"/>
              </a:rPr>
              <a:t>job </a:t>
            </a:r>
            <a:r>
              <a:rPr lang="en-US" sz="2000" dirty="0" err="1" smtClean="0">
                <a:cs typeface="+mj-cs"/>
              </a:rPr>
              <a:t>schedular</a:t>
            </a:r>
            <a:r>
              <a:rPr lang="en-US" sz="2000" dirty="0" smtClean="0">
                <a:cs typeface="+mj-cs"/>
              </a:rPr>
              <a:t> </a:t>
            </a:r>
            <a:r>
              <a:rPr lang="fa-IR" sz="2000" dirty="0" smtClean="0">
                <a:cs typeface="+mj-cs"/>
              </a:rPr>
              <a:t> (زمان بند کار)  کاری را جهت اجرا انتخاب می کند این فرآیند به صف آماده وارد می شود (از </a:t>
            </a:r>
            <a:r>
              <a:rPr lang="en-US" sz="2000" dirty="0" smtClean="0">
                <a:cs typeface="+mj-cs"/>
              </a:rPr>
              <a:t>new</a:t>
            </a:r>
            <a:r>
              <a:rPr lang="fa-IR" sz="2000" dirty="0" smtClean="0">
                <a:cs typeface="+mj-cs"/>
              </a:rPr>
              <a:t> به </a:t>
            </a:r>
            <a:r>
              <a:rPr lang="en-US" sz="2000" dirty="0" smtClean="0">
                <a:cs typeface="+mj-cs"/>
              </a:rPr>
              <a:t>ready</a:t>
            </a:r>
            <a:r>
              <a:rPr lang="fa-IR" sz="2000" dirty="0" smtClean="0">
                <a:cs typeface="+mj-cs"/>
              </a:rPr>
              <a:t>) و منتظر </a:t>
            </a:r>
            <a:r>
              <a:rPr lang="en-US" sz="2000" dirty="0" err="1" smtClean="0">
                <a:cs typeface="+mj-cs"/>
              </a:rPr>
              <a:t>cpu</a:t>
            </a:r>
            <a:r>
              <a:rPr lang="en-US" sz="2000" dirty="0" smtClean="0">
                <a:cs typeface="+mj-cs"/>
              </a:rPr>
              <a:t> </a:t>
            </a:r>
            <a:r>
              <a:rPr lang="fa-IR" sz="2000" dirty="0" smtClean="0">
                <a:cs typeface="+mj-cs"/>
              </a:rPr>
              <a:t> می ماند.</a:t>
            </a:r>
          </a:p>
          <a:p>
            <a:endParaRPr lang="fa-IR" sz="2000" dirty="0">
              <a:solidFill>
                <a:schemeClr val="accent2"/>
              </a:solidFill>
            </a:endParaRPr>
          </a:p>
          <a:p>
            <a:r>
              <a:rPr lang="en-US" sz="2000" dirty="0" smtClean="0">
                <a:solidFill>
                  <a:schemeClr val="accent2"/>
                </a:solidFill>
                <a:cs typeface="+mj-cs"/>
              </a:rPr>
              <a:t>Ready </a:t>
            </a:r>
            <a:r>
              <a:rPr lang="fa-IR" sz="2000" dirty="0" smtClean="0">
                <a:solidFill>
                  <a:schemeClr val="accent2"/>
                </a:solidFill>
                <a:cs typeface="+mj-cs"/>
              </a:rPr>
              <a:t> =</a:t>
            </a:r>
            <a:r>
              <a:rPr lang="en-US" sz="2000" dirty="0" smtClean="0">
                <a:solidFill>
                  <a:schemeClr val="accent2"/>
                </a:solidFill>
                <a:cs typeface="+mj-cs"/>
              </a:rPr>
              <a:t>  </a:t>
            </a:r>
            <a:r>
              <a:rPr lang="fa-IR" sz="2000" dirty="0" smtClean="0">
                <a:solidFill>
                  <a:schemeClr val="accent2"/>
                </a:solidFill>
                <a:cs typeface="+mj-cs"/>
              </a:rPr>
              <a:t> </a:t>
            </a:r>
            <a:r>
              <a:rPr lang="fa-IR" sz="2000" dirty="0" smtClean="0">
                <a:cs typeface="+mj-cs"/>
              </a:rPr>
              <a:t>حالتی است که فرآیند همه منابع لازم را در اختیار دارد و با به دست آوردن پردازنده اجرای آن شروع می شود . فرآیند پس از ایجاد شدن یا به دست آوردن منابع مورد نیاز و یا پایان برش زمانی (در سیستم اشتراک زمانی ) در این حالت قرار می گیرد</a:t>
            </a:r>
          </a:p>
          <a:p>
            <a:endParaRPr lang="fa-IR" sz="2000" dirty="0">
              <a:solidFill>
                <a:schemeClr val="accent2"/>
              </a:solidFill>
              <a:cs typeface="+mj-cs"/>
            </a:endParaRPr>
          </a:p>
          <a:p>
            <a:r>
              <a:rPr lang="en-US" sz="2000" dirty="0" smtClean="0">
                <a:solidFill>
                  <a:schemeClr val="accent2"/>
                </a:solidFill>
                <a:cs typeface="+mj-cs"/>
              </a:rPr>
              <a:t>blocked</a:t>
            </a:r>
            <a:r>
              <a:rPr lang="fa-IR" sz="2000" dirty="0" smtClean="0">
                <a:solidFill>
                  <a:schemeClr val="accent2"/>
                </a:solidFill>
                <a:cs typeface="+mj-cs"/>
              </a:rPr>
              <a:t> = </a:t>
            </a:r>
            <a:r>
              <a:rPr lang="fa-IR" sz="2000" dirty="0" smtClean="0">
                <a:cs typeface="+mj-cs"/>
              </a:rPr>
              <a:t>حالتی است که فرآیند در آن منتظر بدست آوردن یک منبع از سیستم می باشد در این حالت اگر فرآیند پردازنده را هم بدست آورد قابل اجرا نیست فرآیند از حالت اجرا با نیاز به یک منبع در این حالت قرار می گیرد.</a:t>
            </a:r>
          </a:p>
          <a:p>
            <a:endParaRPr lang="fa-IR" sz="2000" dirty="0">
              <a:solidFill>
                <a:schemeClr val="accent2"/>
              </a:solidFill>
              <a:cs typeface="+mj-cs"/>
            </a:endParaRPr>
          </a:p>
          <a:p>
            <a:r>
              <a:rPr lang="en-US" sz="2000" dirty="0" smtClean="0">
                <a:solidFill>
                  <a:schemeClr val="accent2"/>
                </a:solidFill>
                <a:cs typeface="+mj-cs"/>
              </a:rPr>
              <a:t>running</a:t>
            </a:r>
            <a:r>
              <a:rPr lang="en-US" sz="2000" dirty="0">
                <a:solidFill>
                  <a:schemeClr val="accent2"/>
                </a:solidFill>
                <a:cs typeface="+mj-cs"/>
              </a:rPr>
              <a:t> </a:t>
            </a:r>
            <a:r>
              <a:rPr lang="fa-IR" sz="2000" dirty="0">
                <a:solidFill>
                  <a:schemeClr val="accent2"/>
                </a:solidFill>
                <a:cs typeface="+mj-cs"/>
              </a:rPr>
              <a:t> </a:t>
            </a:r>
            <a:r>
              <a:rPr lang="fa-IR" sz="2000" dirty="0" smtClean="0">
                <a:solidFill>
                  <a:schemeClr val="accent2"/>
                </a:solidFill>
                <a:cs typeface="+mj-cs"/>
              </a:rPr>
              <a:t>=</a:t>
            </a:r>
            <a:r>
              <a:rPr lang="fa-IR" sz="2000" dirty="0" smtClean="0">
                <a:cs typeface="+mj-cs"/>
              </a:rPr>
              <a:t> در این حالت فرآیند همه منابع و پردازنده را در اختیار دارد.</a:t>
            </a:r>
          </a:p>
          <a:p>
            <a:endParaRPr lang="fa-IR" sz="2000" dirty="0">
              <a:solidFill>
                <a:schemeClr val="accent2"/>
              </a:solidFill>
              <a:cs typeface="+mj-cs"/>
            </a:endParaRPr>
          </a:p>
          <a:p>
            <a:r>
              <a:rPr lang="en-US" sz="2000" dirty="0" smtClean="0">
                <a:solidFill>
                  <a:schemeClr val="accent2"/>
                </a:solidFill>
                <a:cs typeface="+mj-cs"/>
              </a:rPr>
              <a:t>Terminated</a:t>
            </a:r>
            <a:r>
              <a:rPr lang="fa-IR" sz="2000" dirty="0" smtClean="0">
                <a:solidFill>
                  <a:schemeClr val="accent2"/>
                </a:solidFill>
                <a:cs typeface="+mj-cs"/>
              </a:rPr>
              <a:t> = </a:t>
            </a:r>
            <a:r>
              <a:rPr lang="fa-IR" sz="2000" dirty="0" smtClean="0">
                <a:cs typeface="+mj-cs"/>
              </a:rPr>
              <a:t>هنگاهی که فرآیند کارش خاتمه یافته است ولی هنوز از لیست فرآیندهای سیستم خارج نشده است.</a:t>
            </a:r>
            <a:endParaRPr lang="fa-IR" sz="2000" dirty="0">
              <a:solidFill>
                <a:schemeClr val="accent2"/>
              </a:solidFill>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545685590"/>
      </p:ext>
    </p:extLst>
  </p:cSld>
  <p:clrMapOvr>
    <a:masterClrMapping/>
  </p:clrMapOvr>
  <mc:AlternateContent xmlns:mc="http://schemas.openxmlformats.org/markup-compatibility/2006" xmlns:p14="http://schemas.microsoft.com/office/powerpoint/2010/main">
    <mc:Choice Requires="p14">
      <p:transition spd="slow" p14:dur="2000" advTm="3832"/>
    </mc:Choice>
    <mc:Fallback xmlns="">
      <p:transition spd="slow" advTm="3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3487"/>
            <a:ext cx="10515600" cy="5803476"/>
          </a:xfrm>
        </p:spPr>
        <p:txBody>
          <a:bodyPr>
            <a:normAutofit/>
          </a:bodyPr>
          <a:lstStyle/>
          <a:p>
            <a:r>
              <a:rPr lang="fa-IR" sz="2000" dirty="0" smtClean="0">
                <a:solidFill>
                  <a:srgbClr val="FF0000"/>
                </a:solidFill>
                <a:cs typeface="+mj-cs"/>
              </a:rPr>
              <a:t>انتقال 1=</a:t>
            </a:r>
            <a:r>
              <a:rPr lang="fa-IR" sz="2000" dirty="0" smtClean="0">
                <a:cs typeface="+mj-cs"/>
              </a:rPr>
              <a:t> هنگامي كه لازم باشد پردازش در حال اجرا براي بروز حادثه اي مثل تكميل عمليات </a:t>
            </a:r>
            <a:r>
              <a:rPr lang="en-US" sz="2000" dirty="0" smtClean="0">
                <a:cs typeface="+mj-cs"/>
              </a:rPr>
              <a:t>I/O</a:t>
            </a:r>
            <a:r>
              <a:rPr lang="fa-IR" sz="2000" dirty="0" smtClean="0">
                <a:cs typeface="+mj-cs"/>
              </a:rPr>
              <a:t> صبر کند آنگاه از طریق انتقال 1 از حالت </a:t>
            </a:r>
            <a:r>
              <a:rPr lang="en-US" sz="2000" dirty="0" smtClean="0">
                <a:cs typeface="+mj-cs"/>
              </a:rPr>
              <a:t>Running </a:t>
            </a:r>
            <a:r>
              <a:rPr lang="fa-IR" sz="2000" dirty="0" smtClean="0">
                <a:cs typeface="+mj-cs"/>
              </a:rPr>
              <a:t>  (اجرا) به </a:t>
            </a:r>
            <a:r>
              <a:rPr lang="en-US" sz="2000" dirty="0" smtClean="0">
                <a:cs typeface="+mj-cs"/>
              </a:rPr>
              <a:t>blocked</a:t>
            </a:r>
            <a:r>
              <a:rPr lang="fa-IR" sz="2000" dirty="0" smtClean="0">
                <a:cs typeface="+mj-cs"/>
              </a:rPr>
              <a:t> (مسدود) می رود.</a:t>
            </a:r>
          </a:p>
          <a:p>
            <a:endParaRPr lang="fa-IR" sz="2000" dirty="0">
              <a:solidFill>
                <a:srgbClr val="FF0000"/>
              </a:solidFill>
              <a:cs typeface="+mj-cs"/>
            </a:endParaRPr>
          </a:p>
          <a:p>
            <a:r>
              <a:rPr lang="fa-IR" sz="2000" dirty="0" smtClean="0">
                <a:solidFill>
                  <a:srgbClr val="FF0000"/>
                </a:solidFill>
                <a:cs typeface="+mj-cs"/>
              </a:rPr>
              <a:t>انتقال 2 = </a:t>
            </a:r>
            <a:r>
              <a:rPr lang="fa-IR" sz="2000" dirty="0" smtClean="0">
                <a:cs typeface="+mj-cs"/>
              </a:rPr>
              <a:t>زمانی صورت می گیرد که برش زمانی پردازش تمام شده و </a:t>
            </a:r>
            <a:r>
              <a:rPr lang="en-US" sz="2000" dirty="0" err="1" smtClean="0">
                <a:cs typeface="+mj-cs"/>
              </a:rPr>
              <a:t>cpu</a:t>
            </a:r>
            <a:r>
              <a:rPr lang="en-US" sz="2000" dirty="0" smtClean="0">
                <a:cs typeface="+mj-cs"/>
              </a:rPr>
              <a:t> </a:t>
            </a:r>
            <a:r>
              <a:rPr lang="fa-IR" sz="2000" dirty="0" smtClean="0">
                <a:cs typeface="+mj-cs"/>
              </a:rPr>
              <a:t> باید از او گرفته شود لذا فرآیند از حالت </a:t>
            </a:r>
            <a:r>
              <a:rPr lang="en-US" sz="2000" dirty="0" smtClean="0">
                <a:cs typeface="+mj-cs"/>
              </a:rPr>
              <a:t>running</a:t>
            </a:r>
            <a:r>
              <a:rPr lang="fa-IR" sz="2000" dirty="0" smtClean="0">
                <a:cs typeface="+mj-cs"/>
              </a:rPr>
              <a:t> به </a:t>
            </a:r>
            <a:r>
              <a:rPr lang="en-US" sz="2000" dirty="0" smtClean="0">
                <a:cs typeface="+mj-cs"/>
              </a:rPr>
              <a:t> ready </a:t>
            </a:r>
            <a:r>
              <a:rPr lang="fa-IR" sz="2000" dirty="0" smtClean="0">
                <a:cs typeface="+mj-cs"/>
              </a:rPr>
              <a:t> می رود </a:t>
            </a:r>
          </a:p>
          <a:p>
            <a:endParaRPr lang="fa-IR" sz="2000" dirty="0">
              <a:solidFill>
                <a:srgbClr val="FF0000"/>
              </a:solidFill>
              <a:cs typeface="+mj-cs"/>
            </a:endParaRPr>
          </a:p>
          <a:p>
            <a:r>
              <a:rPr lang="fa-IR" sz="2000" dirty="0" smtClean="0">
                <a:solidFill>
                  <a:srgbClr val="FF0000"/>
                </a:solidFill>
                <a:cs typeface="+mj-cs"/>
              </a:rPr>
              <a:t>انتقال 3 =</a:t>
            </a:r>
            <a:r>
              <a:rPr lang="fa-IR" sz="2000" dirty="0" smtClean="0">
                <a:cs typeface="+mj-cs"/>
              </a:rPr>
              <a:t> که به آن عمل ارسال می گویند </a:t>
            </a:r>
            <a:r>
              <a:rPr lang="en-US" sz="2000" dirty="0" err="1" smtClean="0">
                <a:cs typeface="+mj-cs"/>
              </a:rPr>
              <a:t>cpu</a:t>
            </a:r>
            <a:r>
              <a:rPr lang="fa-IR" sz="2000" dirty="0" smtClean="0">
                <a:cs typeface="+mj-cs"/>
              </a:rPr>
              <a:t> به فرآیند داده می شود تا اجرا شود .</a:t>
            </a:r>
          </a:p>
          <a:p>
            <a:endParaRPr lang="fa-IR" sz="2000" dirty="0">
              <a:solidFill>
                <a:srgbClr val="FF0000"/>
              </a:solidFill>
              <a:cs typeface="+mj-cs"/>
            </a:endParaRPr>
          </a:p>
          <a:p>
            <a:r>
              <a:rPr lang="fa-IR" sz="2000" dirty="0" smtClean="0">
                <a:solidFill>
                  <a:srgbClr val="FF0000"/>
                </a:solidFill>
                <a:cs typeface="+mj-cs"/>
              </a:rPr>
              <a:t>انتقال 4 = </a:t>
            </a:r>
            <a:r>
              <a:rPr lang="fa-IR" sz="2000" dirty="0" smtClean="0">
                <a:cs typeface="+mj-cs"/>
              </a:rPr>
              <a:t>پس از رفع علت انتظار که از طریق انتقال 1 ایجاد شده بود فرآیند از طریق انتقال 4 به حالت آماده </a:t>
            </a:r>
            <a:r>
              <a:rPr lang="en-US" sz="2000" dirty="0" smtClean="0">
                <a:cs typeface="+mj-cs"/>
              </a:rPr>
              <a:t>ready</a:t>
            </a:r>
            <a:r>
              <a:rPr lang="fa-IR" sz="2000" dirty="0" smtClean="0">
                <a:cs typeface="+mj-cs"/>
              </a:rPr>
              <a:t> رفته و در صف انتظار </a:t>
            </a:r>
            <a:r>
              <a:rPr lang="en-US" sz="2000" dirty="0" err="1" smtClean="0">
                <a:cs typeface="+mj-cs"/>
              </a:rPr>
              <a:t>cpu</a:t>
            </a:r>
            <a:r>
              <a:rPr lang="fa-IR" sz="2000" dirty="0" smtClean="0">
                <a:cs typeface="+mj-cs"/>
              </a:rPr>
              <a:t> قرار می گیرد به حالت </a:t>
            </a:r>
            <a:r>
              <a:rPr lang="en-US" sz="2000" dirty="0" smtClean="0">
                <a:cs typeface="+mj-cs"/>
              </a:rPr>
              <a:t>blocked</a:t>
            </a:r>
            <a:r>
              <a:rPr lang="fa-IR" sz="2000" dirty="0" smtClean="0">
                <a:cs typeface="+mj-cs"/>
              </a:rPr>
              <a:t> حالت </a:t>
            </a:r>
            <a:r>
              <a:rPr lang="en-US" sz="2000" dirty="0" smtClean="0">
                <a:cs typeface="+mj-cs"/>
              </a:rPr>
              <a:t>wait</a:t>
            </a:r>
            <a:r>
              <a:rPr lang="fa-IR" sz="2000" dirty="0" smtClean="0">
                <a:cs typeface="+mj-cs"/>
              </a:rPr>
              <a:t> نیز گفته می شود.</a:t>
            </a:r>
          </a:p>
          <a:p>
            <a:endParaRPr lang="fa-IR" sz="2000" dirty="0">
              <a:solidFill>
                <a:srgbClr val="FF0000"/>
              </a:solidFill>
              <a:cs typeface="+mj-cs"/>
            </a:endParaRPr>
          </a:p>
          <a:p>
            <a:pPr marL="0" indent="0">
              <a:buNone/>
            </a:pPr>
            <a:r>
              <a:rPr lang="fa-IR" sz="2000" dirty="0" smtClean="0">
                <a:cs typeface="+mj-cs"/>
              </a:rPr>
              <a:t>البته  یک فرآیند می تواند حالت دیگری را نیز داشته باشد به نام حالت معلق </a:t>
            </a:r>
            <a:r>
              <a:rPr lang="en-US" sz="2000" dirty="0" smtClean="0">
                <a:cs typeface="+mj-cs"/>
              </a:rPr>
              <a:t>,</a:t>
            </a:r>
            <a:r>
              <a:rPr lang="fa-IR" sz="2000" dirty="0" smtClean="0">
                <a:cs typeface="+mj-cs"/>
              </a:rPr>
              <a:t> حالتی است که یک فرآیند برای مدت طولانی پردازنده را بدست نیاورده است و احتمالا برای مدت زیادی در این حالت بماند (انتظار نامحدود) </a:t>
            </a:r>
            <a:endParaRPr lang="fa-IR" sz="2000" dirty="0">
              <a:cs typeface="+mj-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86280630"/>
      </p:ext>
    </p:extLst>
  </p:cSld>
  <p:clrMapOvr>
    <a:masterClrMapping/>
  </p:clrMapOvr>
  <mc:AlternateContent xmlns:mc="http://schemas.openxmlformats.org/markup-compatibility/2006" xmlns:p14="http://schemas.microsoft.com/office/powerpoint/2010/main">
    <mc:Choice Requires="p14">
      <p:transition spd="slow" p14:dur="2000" advTm="29880"/>
    </mc:Choice>
    <mc:Fallback xmlns="">
      <p:transition spd="slow" advTm="29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solidFill>
                  <a:srgbClr val="FF0000"/>
                </a:solidFill>
              </a:rPr>
              <a:t>مفهوم زمان بندی</a:t>
            </a:r>
            <a:endParaRPr lang="fa-IR" sz="2400" dirty="0">
              <a:solidFill>
                <a:srgbClr val="FF0000"/>
              </a:solidFill>
            </a:endParaRPr>
          </a:p>
        </p:txBody>
      </p:sp>
      <p:sp>
        <p:nvSpPr>
          <p:cNvPr id="3" name="Content Placeholder 2"/>
          <p:cNvSpPr>
            <a:spLocks noGrp="1"/>
          </p:cNvSpPr>
          <p:nvPr>
            <p:ph idx="1"/>
          </p:nvPr>
        </p:nvSpPr>
        <p:spPr>
          <a:xfrm>
            <a:off x="838200" y="1455314"/>
            <a:ext cx="10515600" cy="4721650"/>
          </a:xfrm>
        </p:spPr>
        <p:txBody>
          <a:bodyPr>
            <a:normAutofit fontScale="92500" lnSpcReduction="10000"/>
          </a:bodyPr>
          <a:lstStyle/>
          <a:p>
            <a:pPr marL="0" indent="0">
              <a:buNone/>
            </a:pPr>
            <a:r>
              <a:rPr lang="fa-IR" sz="2000" dirty="0" smtClean="0">
                <a:cs typeface="+mj-cs"/>
              </a:rPr>
              <a:t>هدف چندبرنامگی این است که در همه اوقات پردازشی در حال اجرا وجود داشته باشد تا بهره وری </a:t>
            </a:r>
            <a:r>
              <a:rPr lang="en-US" sz="2000" dirty="0" err="1" smtClean="0">
                <a:cs typeface="+mj-cs"/>
              </a:rPr>
              <a:t>cpu</a:t>
            </a:r>
            <a:r>
              <a:rPr lang="en-US" sz="2000" dirty="0" smtClean="0">
                <a:cs typeface="+mj-cs"/>
              </a:rPr>
              <a:t> </a:t>
            </a:r>
            <a:r>
              <a:rPr lang="fa-IR" sz="2000" dirty="0" smtClean="0">
                <a:cs typeface="+mj-cs"/>
              </a:rPr>
              <a:t> حداکثر شود زمانی که بیش از یک فرآیند قابل اجرا باشد سیستم عامل باید تصمیم بگیرد که کدام یک اول اجرا شود بخشی از سیستم عامل که این تصمیم گیری را انجام میدهد زمان بند یا </a:t>
            </a:r>
            <a:r>
              <a:rPr lang="en-US" sz="2000" dirty="0" smtClean="0">
                <a:cs typeface="+mj-cs"/>
              </a:rPr>
              <a:t>scheduler</a:t>
            </a:r>
            <a:r>
              <a:rPr lang="fa-IR" sz="2000" dirty="0" smtClean="0">
                <a:cs typeface="+mj-cs"/>
              </a:rPr>
              <a:t> نامیده می شود.</a:t>
            </a:r>
          </a:p>
          <a:p>
            <a:endParaRPr lang="fa-IR" sz="2000" dirty="0">
              <a:cs typeface="+mj-cs"/>
            </a:endParaRPr>
          </a:p>
          <a:p>
            <a:pPr marL="0" indent="0">
              <a:buNone/>
            </a:pPr>
            <a:r>
              <a:rPr lang="fa-IR" sz="2000" dirty="0" smtClean="0">
                <a:solidFill>
                  <a:srgbClr val="FF0000"/>
                </a:solidFill>
                <a:cs typeface="+mj-cs"/>
              </a:rPr>
              <a:t>صف های زمان بندی</a:t>
            </a:r>
          </a:p>
          <a:p>
            <a:endParaRPr lang="fa-IR" sz="2000" dirty="0">
              <a:solidFill>
                <a:srgbClr val="FF0000"/>
              </a:solidFill>
              <a:cs typeface="+mj-cs"/>
            </a:endParaRPr>
          </a:p>
          <a:p>
            <a:pPr marL="457200" indent="-457200">
              <a:buFont typeface="+mj-lt"/>
              <a:buAutoNum type="arabicPeriod"/>
            </a:pPr>
            <a:r>
              <a:rPr lang="fa-IR" sz="2000" dirty="0" smtClean="0">
                <a:solidFill>
                  <a:srgbClr val="FF0000"/>
                </a:solidFill>
                <a:cs typeface="+mj-cs"/>
              </a:rPr>
              <a:t>صف آماده =</a:t>
            </a:r>
            <a:r>
              <a:rPr lang="fa-IR" sz="2000" dirty="0" smtClean="0">
                <a:cs typeface="+mj-cs"/>
              </a:rPr>
              <a:t> فرآیندهایی که در حالت آماده قرار دارند و منتظر اجرا هستند در صف آماده قرار می گیرند این صف آماده معمولا به شکل یک لیست پیوندی حلقوی پیاده سازی می شود . مدیریت این صف به وسیله زمان بند کوتاه مدت اجرا می شود </a:t>
            </a:r>
            <a:r>
              <a:rPr lang="fa-IR" sz="2000" dirty="0" smtClean="0">
                <a:cs typeface="+mj-cs"/>
              </a:rPr>
              <a:t>.</a:t>
            </a:r>
          </a:p>
          <a:p>
            <a:pPr marL="457200" indent="-457200">
              <a:buFont typeface="+mj-lt"/>
              <a:buAutoNum type="arabicPeriod"/>
            </a:pPr>
            <a:endParaRPr lang="fa-IR" sz="2000" dirty="0">
              <a:cs typeface="+mj-cs"/>
            </a:endParaRPr>
          </a:p>
          <a:p>
            <a:pPr marL="457200" indent="-457200">
              <a:buFont typeface="+mj-lt"/>
              <a:buAutoNum type="arabicPeriod"/>
            </a:pPr>
            <a:r>
              <a:rPr lang="fa-IR" sz="2000" dirty="0" smtClean="0">
                <a:solidFill>
                  <a:srgbClr val="FF0000"/>
                </a:solidFill>
                <a:cs typeface="+mj-cs"/>
              </a:rPr>
              <a:t>صف </a:t>
            </a:r>
            <a:r>
              <a:rPr lang="fa-IR" sz="2000" dirty="0" smtClean="0">
                <a:solidFill>
                  <a:srgbClr val="FF0000"/>
                </a:solidFill>
                <a:cs typeface="+mj-cs"/>
              </a:rPr>
              <a:t>کار= </a:t>
            </a:r>
            <a:r>
              <a:rPr lang="fa-IR" sz="2000" dirty="0" smtClean="0">
                <a:cs typeface="+mj-cs"/>
              </a:rPr>
              <a:t>این صف در مرحله ایجاد فرآیند قرار دارد و برنامه ها یا کارهایی که می خواهند به حافظه بار شده و تبدیل به فرآیند شوند مشخص می کنند مدیریت و استفاده از این صف توسط زمان بند بلند مدت انجام می شود </a:t>
            </a:r>
            <a:r>
              <a:rPr lang="fa-IR" sz="2000" dirty="0" smtClean="0">
                <a:cs typeface="+mj-cs"/>
              </a:rPr>
              <a:t>.</a:t>
            </a:r>
          </a:p>
          <a:p>
            <a:pPr marL="457200" indent="-457200">
              <a:buFont typeface="+mj-lt"/>
              <a:buAutoNum type="arabicPeriod"/>
            </a:pPr>
            <a:endParaRPr lang="fa-IR" sz="2000" dirty="0" smtClean="0">
              <a:cs typeface="+mj-cs"/>
            </a:endParaRPr>
          </a:p>
          <a:p>
            <a:pPr marL="457200" indent="-457200">
              <a:buFont typeface="+mj-lt"/>
              <a:buAutoNum type="arabicPeriod"/>
            </a:pPr>
            <a:r>
              <a:rPr lang="fa-IR" sz="2000" dirty="0" smtClean="0">
                <a:solidFill>
                  <a:srgbClr val="FF0000"/>
                </a:solidFill>
                <a:cs typeface="+mj-cs"/>
              </a:rPr>
              <a:t>صف دستگاه ها (</a:t>
            </a:r>
            <a:r>
              <a:rPr lang="en-US" sz="2000" dirty="0" smtClean="0">
                <a:solidFill>
                  <a:srgbClr val="FF0000"/>
                </a:solidFill>
                <a:cs typeface="+mj-cs"/>
              </a:rPr>
              <a:t>I/O</a:t>
            </a:r>
            <a:r>
              <a:rPr lang="fa-IR" sz="2000" dirty="0" smtClean="0">
                <a:solidFill>
                  <a:srgbClr val="FF0000"/>
                </a:solidFill>
                <a:cs typeface="+mj-cs"/>
              </a:rPr>
              <a:t>) = </a:t>
            </a:r>
            <a:r>
              <a:rPr lang="fa-IR" sz="2000" dirty="0" smtClean="0">
                <a:cs typeface="+mj-cs"/>
              </a:rPr>
              <a:t>این صف فرآیندهای منتظر دستگاه های جانبی را مشخص می کند هر فرآیند که نیاز به دراختیار داشتن دستگاه های ورودی و خروجی داشته باشد با اجرای یک دستور سیستمی نیاز خود را اطلاع داده و مسدود می شود . و در این صف قرار می گیرد و تا زمانی نیازش به منبع برطرف نشود یا منبع در اختیارش قرار نگیرد به حالت آماده نمی رود</a:t>
            </a:r>
            <a:endParaRPr lang="fa-IR" sz="2000" dirty="0">
              <a:solidFill>
                <a:srgbClr val="FF0000"/>
              </a:solidFill>
              <a:cs typeface="+mj-cs"/>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892049041"/>
      </p:ext>
    </p:extLst>
  </p:cSld>
  <p:clrMapOvr>
    <a:masterClrMapping/>
  </p:clrMapOvr>
  <mc:AlternateContent xmlns:mc="http://schemas.openxmlformats.org/markup-compatibility/2006" xmlns:p14="http://schemas.microsoft.com/office/powerpoint/2010/main">
    <mc:Choice Requires="p14">
      <p:transition spd="slow" p14:dur="2000" advTm="194693"/>
    </mc:Choice>
    <mc:Fallback xmlns="">
      <p:transition spd="slow" advTm="194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695</Words>
  <Application>Microsoft Office PowerPoint</Application>
  <PresentationFormat>Widescreen</PresentationFormat>
  <Paragraphs>46</Paragraphs>
  <Slides>5</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فصل سوم</vt:lpstr>
      <vt:lpstr>PowerPoint Presentation</vt:lpstr>
      <vt:lpstr>PowerPoint Presentation</vt:lpstr>
      <vt:lpstr>مفهوم زمان بندی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Denaj</dc:creator>
  <cp:lastModifiedBy>Denaj</cp:lastModifiedBy>
  <cp:revision>17</cp:revision>
  <dcterms:created xsi:type="dcterms:W3CDTF">2020-04-14T09:24:58Z</dcterms:created>
  <dcterms:modified xsi:type="dcterms:W3CDTF">2020-04-16T05:49:33Z</dcterms:modified>
</cp:coreProperties>
</file>