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sldIdLst>
    <p:sldId id="256" r:id="rId2"/>
    <p:sldId id="257" r:id="rId3"/>
    <p:sldId id="258" r:id="rId4"/>
    <p:sldId id="260" r:id="rId5"/>
    <p:sldId id="259" r:id="rId6"/>
    <p:sldId id="262" r:id="rId7"/>
    <p:sldId id="261" r:id="rId8"/>
    <p:sldId id="263" r:id="rId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1" d="100"/>
          <a:sy n="71"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3869B1E-FC61-4260-8BF1-F560BBA9BE70}" type="datetimeFigureOut">
              <a:rPr lang="fa-IR" smtClean="0"/>
              <a:pPr/>
              <a:t>1441/08/14</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2567812-8AE6-4C5C-8898-027A5F3C25C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869B1E-FC61-4260-8BF1-F560BBA9BE70}" type="datetimeFigureOut">
              <a:rPr lang="fa-IR" smtClean="0"/>
              <a:pPr/>
              <a:t>1441/08/14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2567812-8AE6-4C5C-8898-027A5F3C25C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869B1E-FC61-4260-8BF1-F560BBA9BE70}" type="datetimeFigureOut">
              <a:rPr lang="fa-IR" smtClean="0"/>
              <a:pPr/>
              <a:t>1441/08/14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2567812-8AE6-4C5C-8898-027A5F3C25C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869B1E-FC61-4260-8BF1-F560BBA9BE70}" type="datetimeFigureOut">
              <a:rPr lang="fa-IR" smtClean="0"/>
              <a:pPr/>
              <a:t>1441/08/14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2567812-8AE6-4C5C-8898-027A5F3C25CB}"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3869B1E-FC61-4260-8BF1-F560BBA9BE70}" type="datetimeFigureOut">
              <a:rPr lang="fa-IR" smtClean="0"/>
              <a:pPr/>
              <a:t>1441/08/14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2567812-8AE6-4C5C-8898-027A5F3C25CB}"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869B1E-FC61-4260-8BF1-F560BBA9BE70}" type="datetimeFigureOut">
              <a:rPr lang="fa-IR" smtClean="0"/>
              <a:pPr/>
              <a:t>1441/08/14</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2567812-8AE6-4C5C-8898-027A5F3C25CB}"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3869B1E-FC61-4260-8BF1-F560BBA9BE70}" type="datetimeFigureOut">
              <a:rPr lang="fa-IR" smtClean="0"/>
              <a:pPr/>
              <a:t>1441/08/14</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2567812-8AE6-4C5C-8898-027A5F3C25CB}"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3869B1E-FC61-4260-8BF1-F560BBA9BE70}" type="datetimeFigureOut">
              <a:rPr lang="fa-IR" smtClean="0"/>
              <a:pPr/>
              <a:t>1441/08/14</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2567812-8AE6-4C5C-8898-027A5F3C25CB}"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3869B1E-FC61-4260-8BF1-F560BBA9BE70}" type="datetimeFigureOut">
              <a:rPr lang="fa-IR" smtClean="0"/>
              <a:pPr/>
              <a:t>1441/08/14</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2567812-8AE6-4C5C-8898-027A5F3C25C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3869B1E-FC61-4260-8BF1-F560BBA9BE70}" type="datetimeFigureOut">
              <a:rPr lang="fa-IR" smtClean="0"/>
              <a:pPr/>
              <a:t>1441/08/14</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2567812-8AE6-4C5C-8898-027A5F3C25CB}"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3869B1E-FC61-4260-8BF1-F560BBA9BE70}" type="datetimeFigureOut">
              <a:rPr lang="fa-IR" smtClean="0"/>
              <a:pPr/>
              <a:t>1441/08/14</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2567812-8AE6-4C5C-8898-027A5F3C25CB}"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3869B1E-FC61-4260-8BF1-F560BBA9BE70}" type="datetimeFigureOut">
              <a:rPr lang="fa-IR" smtClean="0"/>
              <a:pPr/>
              <a:t>1441/08/14</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2567812-8AE6-4C5C-8898-027A5F3C25C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5720" y="500043"/>
            <a:ext cx="8715436" cy="7540526"/>
          </a:xfrm>
          <a:prstGeom prst="rect">
            <a:avLst/>
          </a:prstGeom>
        </p:spPr>
        <p:txBody>
          <a:bodyPr wrap="square">
            <a:spAutoFit/>
          </a:bodyPr>
          <a:lstStyle/>
          <a:p>
            <a:pPr>
              <a:buFont typeface="Courier New" pitchFamily="49" charset="0"/>
              <a:buChar char="o"/>
            </a:pPr>
            <a:r>
              <a:rPr lang="fa-IR" sz="2400" b="1" dirty="0" smtClean="0">
                <a:cs typeface="B Mitra" pitchFamily="2" charset="-78"/>
              </a:rPr>
              <a:t>جلسه ششم:سیستمهای سازه ای بناهای سنتی-تعاریف-انواع قوسها</a:t>
            </a:r>
          </a:p>
          <a:p>
            <a:pPr>
              <a:buFont typeface="Wingdings" pitchFamily="2" charset="2"/>
              <a:buChar char="v"/>
            </a:pPr>
            <a:r>
              <a:rPr lang="fa-IR" sz="2000" b="1" dirty="0" smtClean="0">
                <a:cs typeface="B Mitra" pitchFamily="2" charset="-78"/>
              </a:rPr>
              <a:t>سیستمهای سازه ای بناهای سنتی</a:t>
            </a:r>
          </a:p>
          <a:p>
            <a:r>
              <a:rPr lang="fa-IR" sz="2000" dirty="0" smtClean="0">
                <a:cs typeface="B Mitra" pitchFamily="2" charset="-78"/>
              </a:rPr>
              <a:t>   بنا بر مطالب گفته شده در جلسه دوم و پس از شناخت فرمی 8 نوع طاق،میتوان گفت سیستمهای سازه ای در بناهای سنتی طاق-تویزه نام دارد(در بخش تعاریف به تعریف تویزه خواهیم پرداخت)که در آن تویزه نقش تیر-ستون و طاق نقش دال(عنصر پوششی) را بازی میکند.</a:t>
            </a:r>
          </a:p>
          <a:p>
            <a:r>
              <a:rPr lang="fa-IR" sz="2000" dirty="0" smtClean="0">
                <a:cs typeface="B Mitra" pitchFamily="2" charset="-78"/>
              </a:rPr>
              <a:t>بر این اساس و بر حسب نوع طاق مورد استفاده میتوان انواع سیستمهای طاق- تویزه را معرفی نمود:</a:t>
            </a:r>
          </a:p>
          <a:p>
            <a:pPr>
              <a:buFont typeface="Arial" pitchFamily="34" charset="0"/>
              <a:buChar char="•"/>
            </a:pPr>
            <a:r>
              <a:rPr lang="fa-IR" sz="2400" b="1" dirty="0" smtClean="0">
                <a:cs typeface="B Mitra" pitchFamily="2" charset="-78"/>
              </a:rPr>
              <a:t>   آهنگ – تویزه</a:t>
            </a:r>
            <a:r>
              <a:rPr lang="fa-IR" sz="2000" dirty="0" smtClean="0">
                <a:cs typeface="B Mitra" pitchFamily="2" charset="-78"/>
              </a:rPr>
              <a:t>:مثال بارز آن معماری مساجد سبک خراسانیست،مانند مسجد جامع فهرج-مسجد تاریخانه دامغان</a:t>
            </a:r>
          </a:p>
          <a:p>
            <a:pPr>
              <a:buFont typeface="Arial" pitchFamily="34" charset="0"/>
              <a:buChar char="•"/>
            </a:pPr>
            <a:r>
              <a:rPr lang="fa-IR" sz="2000" dirty="0" smtClean="0">
                <a:cs typeface="B Mitra" pitchFamily="2" charset="-78"/>
              </a:rPr>
              <a:t>  </a:t>
            </a:r>
            <a:r>
              <a:rPr lang="fa-IR" sz="2400" b="1" dirty="0" smtClean="0">
                <a:cs typeface="B Mitra" pitchFamily="2" charset="-78"/>
              </a:rPr>
              <a:t>کلنبو – تویزه</a:t>
            </a:r>
            <a:r>
              <a:rPr lang="fa-IR" sz="2000" dirty="0" smtClean="0">
                <a:cs typeface="B Mitra" pitchFamily="2" charset="-78"/>
              </a:rPr>
              <a:t>:شبستان مساجد بویژه دوره قاجار(سبک اصفهانی)،مانند شبستان زمستانی مسجد جامع یزد</a:t>
            </a:r>
          </a:p>
          <a:p>
            <a:pPr>
              <a:buFont typeface="Arial" pitchFamily="34" charset="0"/>
              <a:buChar char="•"/>
            </a:pPr>
            <a:r>
              <a:rPr lang="fa-IR" sz="2000" dirty="0" smtClean="0">
                <a:cs typeface="B Mitra" pitchFamily="2" charset="-78"/>
              </a:rPr>
              <a:t>   </a:t>
            </a:r>
            <a:r>
              <a:rPr lang="fa-IR" sz="2400" b="1" dirty="0" smtClean="0">
                <a:cs typeface="B Mitra" pitchFamily="2" charset="-78"/>
              </a:rPr>
              <a:t>کجاوه تویزه </a:t>
            </a:r>
            <a:r>
              <a:rPr lang="fa-IR" sz="2000" dirty="0" smtClean="0">
                <a:cs typeface="B Mitra" pitchFamily="2" charset="-78"/>
              </a:rPr>
              <a:t>مانند موزه ارتش کرمان</a:t>
            </a:r>
          </a:p>
          <a:p>
            <a:pPr>
              <a:buFont typeface="Arial" pitchFamily="34" charset="0"/>
              <a:buChar char="•"/>
            </a:pPr>
            <a:r>
              <a:rPr lang="fa-IR" sz="2400" b="1" dirty="0" smtClean="0">
                <a:cs typeface="B Mitra" pitchFamily="2" charset="-78"/>
              </a:rPr>
              <a:t>طاق- رسمی</a:t>
            </a:r>
            <a:r>
              <a:rPr lang="fa-IR" sz="2000" dirty="0" smtClean="0">
                <a:cs typeface="B Mitra" pitchFamily="2" charset="-78"/>
              </a:rPr>
              <a:t>(در بخش تزیینات درباره رسمی بندی صحبت خواهد شد)،مانند بازار کرمان</a:t>
            </a:r>
          </a:p>
          <a:p>
            <a:pPr>
              <a:buFont typeface="Arial" pitchFamily="34" charset="0"/>
              <a:buChar char="•"/>
            </a:pPr>
            <a:r>
              <a:rPr lang="fa-IR" sz="2000" dirty="0" smtClean="0">
                <a:cs typeface="B Mitra" pitchFamily="2" charset="-78"/>
              </a:rPr>
              <a:t>تلفیق از چند هندسه  طاق متفاوت،مانند شاه نعمت اله ولی</a:t>
            </a:r>
          </a:p>
          <a:p>
            <a:pPr>
              <a:buFont typeface="Arial" pitchFamily="34" charset="0"/>
              <a:buChar char="•"/>
            </a:pPr>
            <a:r>
              <a:rPr lang="fa-IR" sz="2000" dirty="0" smtClean="0">
                <a:cs typeface="B Mitra" pitchFamily="2" charset="-78"/>
              </a:rPr>
              <a:t>.......</a:t>
            </a:r>
          </a:p>
          <a:p>
            <a:endParaRPr lang="fa-IR" sz="2000" dirty="0" smtClean="0">
              <a:cs typeface="B Mitra" pitchFamily="2" charset="-78"/>
            </a:endParaRPr>
          </a:p>
          <a:p>
            <a:endParaRPr lang="fa-IR" sz="2400" b="1" dirty="0" smtClean="0">
              <a:cs typeface="B Mitra" pitchFamily="2" charset="-78"/>
            </a:endParaRPr>
          </a:p>
          <a:p>
            <a:endParaRPr lang="fa-IR" sz="2000" dirty="0" smtClean="0">
              <a:cs typeface="B Mitra" pitchFamily="2" charset="-78"/>
            </a:endParaRPr>
          </a:p>
          <a:p>
            <a:endParaRPr lang="fa-IR" sz="2000" dirty="0">
              <a:cs typeface="B Mitra" pitchFamily="2" charset="-78"/>
            </a:endParaRPr>
          </a:p>
          <a:p>
            <a:endParaRPr lang="fa-IR" sz="2000" dirty="0" smtClean="0">
              <a:cs typeface="B Mitra" pitchFamily="2" charset="-78"/>
            </a:endParaRPr>
          </a:p>
          <a:p>
            <a:endParaRPr lang="fa-IR" sz="2000" dirty="0">
              <a:cs typeface="B Mitra" pitchFamily="2" charset="-78"/>
            </a:endParaRPr>
          </a:p>
          <a:p>
            <a:endParaRPr lang="fa-IR" sz="2000" dirty="0" smtClean="0">
              <a:cs typeface="B Mitra" pitchFamily="2" charset="-78"/>
            </a:endParaRPr>
          </a:p>
          <a:p>
            <a:endParaRPr lang="fa-IR" sz="2000" dirty="0">
              <a:cs typeface="B Mitra" pitchFamily="2" charset="-78"/>
            </a:endParaRPr>
          </a:p>
          <a:p>
            <a:endParaRPr lang="fa-IR" sz="2000" dirty="0" smtClean="0">
              <a:cs typeface="B Mitra" pitchFamily="2" charset="-78"/>
            </a:endParaRPr>
          </a:p>
          <a:p>
            <a:endParaRPr lang="fa-IR" sz="2000" dirty="0">
              <a:cs typeface="B Mitra" pitchFamily="2" charset="-78"/>
            </a:endParaRPr>
          </a:p>
          <a:p>
            <a:endParaRPr lang="fa-IR" sz="2000" dirty="0">
              <a:cs typeface="B Mitra" pitchFamily="2" charset="-78"/>
            </a:endParaRPr>
          </a:p>
        </p:txBody>
      </p:sp>
      <p:pic>
        <p:nvPicPr>
          <p:cNvPr id="1027" name="Picture 3" descr="D:\tahmine\tadris\eslami\طاق\saze\004053213 (1).JPG"/>
          <p:cNvPicPr>
            <a:picLocks noChangeAspect="1" noChangeArrowheads="1"/>
          </p:cNvPicPr>
          <p:nvPr/>
        </p:nvPicPr>
        <p:blipFill>
          <a:blip r:embed="rId2"/>
          <a:srcRect/>
          <a:stretch>
            <a:fillRect/>
          </a:stretch>
        </p:blipFill>
        <p:spPr bwMode="auto">
          <a:xfrm>
            <a:off x="142844" y="4246572"/>
            <a:ext cx="4794279" cy="2397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ahmine\tadris\eslami\طاق\saze\fahraj_friday_mosque_space_creation_theory (1).jpg"/>
          <p:cNvPicPr>
            <a:picLocks noChangeAspect="1" noChangeArrowheads="1"/>
          </p:cNvPicPr>
          <p:nvPr/>
        </p:nvPicPr>
        <p:blipFill>
          <a:blip r:embed="rId2"/>
          <a:srcRect/>
          <a:stretch>
            <a:fillRect/>
          </a:stretch>
        </p:blipFill>
        <p:spPr bwMode="auto">
          <a:xfrm>
            <a:off x="2786050" y="3643314"/>
            <a:ext cx="6072230" cy="2914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D:\tahmine\tadris\eslami\طاق\saze\1 _2107.jpg"/>
          <p:cNvPicPr>
            <a:picLocks noChangeAspect="1" noChangeArrowheads="1"/>
          </p:cNvPicPr>
          <p:nvPr/>
        </p:nvPicPr>
        <p:blipFill>
          <a:blip r:embed="rId3"/>
          <a:srcRect/>
          <a:stretch>
            <a:fillRect/>
          </a:stretch>
        </p:blipFill>
        <p:spPr bwMode="auto">
          <a:xfrm>
            <a:off x="285720" y="285728"/>
            <a:ext cx="2188613"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Documents and Settings\Administrator\Desktop\New Folder\DSC_0671.jpg"/>
          <p:cNvPicPr>
            <a:picLocks noChangeAspect="1" noChangeArrowheads="1"/>
          </p:cNvPicPr>
          <p:nvPr/>
        </p:nvPicPr>
        <p:blipFill>
          <a:blip r:embed="rId4"/>
          <a:srcRect/>
          <a:stretch>
            <a:fillRect/>
          </a:stretch>
        </p:blipFill>
        <p:spPr bwMode="auto">
          <a:xfrm>
            <a:off x="6569190" y="428604"/>
            <a:ext cx="2085876"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786182" y="428604"/>
            <a:ext cx="1857388" cy="523220"/>
          </a:xfrm>
          <a:prstGeom prst="rect">
            <a:avLst/>
          </a:prstGeom>
          <a:noFill/>
        </p:spPr>
        <p:txBody>
          <a:bodyPr wrap="square" rtlCol="1">
            <a:spAutoFit/>
          </a:bodyPr>
          <a:lstStyle/>
          <a:p>
            <a:r>
              <a:rPr lang="fa-IR" sz="2800" b="1" dirty="0" smtClean="0">
                <a:cs typeface="B Mitra" pitchFamily="2" charset="-78"/>
              </a:rPr>
              <a:t>آهنگ-تویزه</a:t>
            </a:r>
            <a:endParaRPr lang="fa-IR" sz="2800" b="1" dirty="0">
              <a:cs typeface="B Mitra" pitchFamily="2" charset="-78"/>
            </a:endParaRPr>
          </a:p>
        </p:txBody>
      </p:sp>
      <p:sp>
        <p:nvSpPr>
          <p:cNvPr id="7" name="TextBox 6"/>
          <p:cNvSpPr txBox="1"/>
          <p:nvPr/>
        </p:nvSpPr>
        <p:spPr>
          <a:xfrm>
            <a:off x="285720" y="3786190"/>
            <a:ext cx="1857388" cy="400110"/>
          </a:xfrm>
          <a:prstGeom prst="rect">
            <a:avLst/>
          </a:prstGeom>
          <a:noFill/>
        </p:spPr>
        <p:txBody>
          <a:bodyPr wrap="square" rtlCol="1">
            <a:spAutoFit/>
          </a:bodyPr>
          <a:lstStyle/>
          <a:p>
            <a:r>
              <a:rPr lang="fa-IR" sz="2000" b="1" dirty="0" smtClean="0">
                <a:cs typeface="B Mitra" pitchFamily="2" charset="-78"/>
              </a:rPr>
              <a:t>مسجد  تاریخانه دامغان</a:t>
            </a:r>
            <a:endParaRPr lang="fa-IR" sz="2000" b="1" dirty="0">
              <a:cs typeface="B Mitra" pitchFamily="2" charset="-78"/>
            </a:endParaRPr>
          </a:p>
        </p:txBody>
      </p:sp>
      <p:sp>
        <p:nvSpPr>
          <p:cNvPr id="8" name="TextBox 7"/>
          <p:cNvSpPr txBox="1"/>
          <p:nvPr/>
        </p:nvSpPr>
        <p:spPr>
          <a:xfrm>
            <a:off x="4714876" y="2643182"/>
            <a:ext cx="1643074" cy="400110"/>
          </a:xfrm>
          <a:prstGeom prst="rect">
            <a:avLst/>
          </a:prstGeom>
          <a:noFill/>
        </p:spPr>
        <p:txBody>
          <a:bodyPr wrap="square" rtlCol="1">
            <a:spAutoFit/>
          </a:bodyPr>
          <a:lstStyle/>
          <a:p>
            <a:r>
              <a:rPr lang="fa-IR" sz="2000" b="1" dirty="0" smtClean="0">
                <a:cs typeface="B Mitra" pitchFamily="2" charset="-78"/>
              </a:rPr>
              <a:t>مسجد جامع نایین</a:t>
            </a:r>
            <a:endParaRPr lang="fa-IR" sz="2000" b="1" dirty="0">
              <a:cs typeface="B Mitra" pitchFamily="2" charset="-78"/>
            </a:endParaRPr>
          </a:p>
        </p:txBody>
      </p:sp>
      <p:sp>
        <p:nvSpPr>
          <p:cNvPr id="9" name="TextBox 8"/>
          <p:cNvSpPr txBox="1"/>
          <p:nvPr/>
        </p:nvSpPr>
        <p:spPr>
          <a:xfrm>
            <a:off x="785786" y="5929330"/>
            <a:ext cx="1643074" cy="400110"/>
          </a:xfrm>
          <a:prstGeom prst="rect">
            <a:avLst/>
          </a:prstGeom>
          <a:noFill/>
        </p:spPr>
        <p:txBody>
          <a:bodyPr wrap="square" rtlCol="1">
            <a:spAutoFit/>
          </a:bodyPr>
          <a:lstStyle/>
          <a:p>
            <a:r>
              <a:rPr lang="fa-IR" sz="2000" b="1" dirty="0" smtClean="0">
                <a:cs typeface="B Mitra" pitchFamily="2" charset="-78"/>
              </a:rPr>
              <a:t>مسجد جام فهرجع</a:t>
            </a:r>
            <a:endParaRPr lang="fa-IR" sz="2000" b="1" dirty="0">
              <a:cs typeface="B Mitra"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Administrator\Desktop\New Folder\4_6021774380713903358.jpg"/>
          <p:cNvPicPr>
            <a:picLocks noChangeAspect="1" noChangeArrowheads="1"/>
          </p:cNvPicPr>
          <p:nvPr/>
        </p:nvPicPr>
        <p:blipFill>
          <a:blip r:embed="rId2"/>
          <a:srcRect/>
          <a:stretch>
            <a:fillRect/>
          </a:stretch>
        </p:blipFill>
        <p:spPr bwMode="auto">
          <a:xfrm>
            <a:off x="357158" y="357166"/>
            <a:ext cx="3857652" cy="5793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D:\tahmine\tadris\eslami\طاق\saze\921028-masjid-jame-yazd-17.JPG"/>
          <p:cNvPicPr>
            <a:picLocks noChangeAspect="1" noChangeArrowheads="1"/>
          </p:cNvPicPr>
          <p:nvPr/>
        </p:nvPicPr>
        <p:blipFill>
          <a:blip r:embed="rId3"/>
          <a:srcRect/>
          <a:stretch>
            <a:fillRect/>
          </a:stretch>
        </p:blipFill>
        <p:spPr bwMode="auto">
          <a:xfrm>
            <a:off x="4572000" y="3500438"/>
            <a:ext cx="4152889" cy="2622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714876" y="571480"/>
            <a:ext cx="1928826" cy="400110"/>
          </a:xfrm>
          <a:prstGeom prst="rect">
            <a:avLst/>
          </a:prstGeom>
          <a:noFill/>
        </p:spPr>
        <p:txBody>
          <a:bodyPr wrap="square" rtlCol="1">
            <a:spAutoFit/>
          </a:bodyPr>
          <a:lstStyle/>
          <a:p>
            <a:r>
              <a:rPr lang="fa-IR" sz="2000" b="1" dirty="0" smtClean="0">
                <a:cs typeface="B Mitra" pitchFamily="2" charset="-78"/>
              </a:rPr>
              <a:t>کجاوه- تویزه،موزه ارتش</a:t>
            </a:r>
            <a:endParaRPr lang="fa-IR" sz="2000" b="1" dirty="0">
              <a:cs typeface="B Mitra" pitchFamily="2" charset="-78"/>
            </a:endParaRPr>
          </a:p>
        </p:txBody>
      </p:sp>
      <p:sp>
        <p:nvSpPr>
          <p:cNvPr id="5" name="TextBox 4"/>
          <p:cNvSpPr txBox="1"/>
          <p:nvPr/>
        </p:nvSpPr>
        <p:spPr>
          <a:xfrm>
            <a:off x="6572264" y="2500306"/>
            <a:ext cx="2214578" cy="400110"/>
          </a:xfrm>
          <a:prstGeom prst="rect">
            <a:avLst/>
          </a:prstGeom>
          <a:noFill/>
        </p:spPr>
        <p:txBody>
          <a:bodyPr wrap="square" rtlCol="1">
            <a:spAutoFit/>
          </a:bodyPr>
          <a:lstStyle/>
          <a:p>
            <a:r>
              <a:rPr lang="fa-IR" sz="2000" b="1" dirty="0" smtClean="0">
                <a:cs typeface="B Mitra" pitchFamily="2" charset="-78"/>
              </a:rPr>
              <a:t>کلنبو-تویزه</a:t>
            </a:r>
            <a:endParaRPr lang="fa-IR" sz="2000" b="1" dirty="0">
              <a:cs typeface="B Mitra"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tahmine\tadris\eslami\details\015.jpg"/>
          <p:cNvPicPr>
            <a:picLocks noChangeAspect="1" noChangeArrowheads="1"/>
          </p:cNvPicPr>
          <p:nvPr/>
        </p:nvPicPr>
        <p:blipFill>
          <a:blip r:embed="rId2"/>
          <a:srcRect/>
          <a:stretch>
            <a:fillRect/>
          </a:stretch>
        </p:blipFill>
        <p:spPr bwMode="auto">
          <a:xfrm>
            <a:off x="428596" y="214290"/>
            <a:ext cx="3730638" cy="6354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D:\tahmine\tadris\eslami\details\KOLOMBU.jpg"/>
          <p:cNvPicPr>
            <a:picLocks noChangeAspect="1" noChangeArrowheads="1"/>
          </p:cNvPicPr>
          <p:nvPr/>
        </p:nvPicPr>
        <p:blipFill>
          <a:blip r:embed="rId3" cstate="print"/>
          <a:srcRect/>
          <a:stretch>
            <a:fillRect/>
          </a:stretch>
        </p:blipFill>
        <p:spPr bwMode="auto">
          <a:xfrm>
            <a:off x="6127774" y="142852"/>
            <a:ext cx="2801944" cy="3734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descr="D:\tahmine\tadris\eslami\details\IMG_0545.jpg"/>
          <p:cNvPicPr>
            <a:picLocks noChangeAspect="1" noChangeArrowheads="1"/>
          </p:cNvPicPr>
          <p:nvPr/>
        </p:nvPicPr>
        <p:blipFill>
          <a:blip r:embed="rId4"/>
          <a:srcRect/>
          <a:stretch>
            <a:fillRect/>
          </a:stretch>
        </p:blipFill>
        <p:spPr bwMode="auto">
          <a:xfrm>
            <a:off x="4500563" y="4214818"/>
            <a:ext cx="3143272" cy="2353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000628" y="214290"/>
            <a:ext cx="1000132" cy="400110"/>
          </a:xfrm>
          <a:prstGeom prst="rect">
            <a:avLst/>
          </a:prstGeom>
          <a:noFill/>
        </p:spPr>
        <p:txBody>
          <a:bodyPr wrap="square" rtlCol="1">
            <a:spAutoFit/>
          </a:bodyPr>
          <a:lstStyle/>
          <a:p>
            <a:r>
              <a:rPr lang="fa-IR" sz="2000" b="1" dirty="0" smtClean="0">
                <a:cs typeface="B Mitra" pitchFamily="2" charset="-78"/>
              </a:rPr>
              <a:t>کلنبو-تویزه</a:t>
            </a:r>
            <a:endParaRPr lang="fa-IR" sz="2000" b="1" dirty="0">
              <a:cs typeface="B Mitra" pitchFamily="2" charset="-78"/>
            </a:endParaRPr>
          </a:p>
        </p:txBody>
      </p:sp>
      <p:sp>
        <p:nvSpPr>
          <p:cNvPr id="8" name="TextBox 7"/>
          <p:cNvSpPr txBox="1"/>
          <p:nvPr/>
        </p:nvSpPr>
        <p:spPr>
          <a:xfrm>
            <a:off x="7715304" y="5643578"/>
            <a:ext cx="1285852" cy="707886"/>
          </a:xfrm>
          <a:prstGeom prst="rect">
            <a:avLst/>
          </a:prstGeom>
          <a:noFill/>
        </p:spPr>
        <p:txBody>
          <a:bodyPr wrap="square" rtlCol="1">
            <a:spAutoFit/>
          </a:bodyPr>
          <a:lstStyle/>
          <a:p>
            <a:r>
              <a:rPr lang="fa-IR" sz="2000" b="1" dirty="0" smtClean="0">
                <a:cs typeface="B Mitra" pitchFamily="2" charset="-78"/>
              </a:rPr>
              <a:t>خوانچه پوش-تویزه</a:t>
            </a:r>
            <a:endParaRPr lang="fa-IR" sz="2000" b="1" dirty="0">
              <a:cs typeface="B Mitra"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r">
              <a:buFont typeface="Courier New" pitchFamily="49" charset="0"/>
              <a:buChar char="o"/>
            </a:pPr>
            <a:r>
              <a:rPr lang="fa-IR" sz="2400" dirty="0" smtClean="0">
                <a:effectLst/>
                <a:cs typeface="B Mitra" pitchFamily="2" charset="-78"/>
              </a:rPr>
              <a:t>تعاریف</a:t>
            </a:r>
            <a:br>
              <a:rPr lang="fa-IR" sz="2400" dirty="0" smtClean="0">
                <a:effectLst/>
                <a:cs typeface="B Mitra" pitchFamily="2" charset="-78"/>
              </a:rPr>
            </a:br>
            <a:r>
              <a:rPr lang="fa-IR" sz="2000" b="0" dirty="0" smtClean="0">
                <a:effectLst/>
                <a:cs typeface="B Mitra" pitchFamily="2" charset="-78"/>
              </a:rPr>
              <a:t>در اینجا لاازم است با بعضی واژگان که قبلا و نیز در آینده با آن سر و کار داریم آشنا شویم.</a:t>
            </a:r>
            <a:endParaRPr lang="fa-IR" sz="2000" b="0" dirty="0">
              <a:effectLst/>
              <a:cs typeface="B Mitra" pitchFamily="2" charset="-78"/>
            </a:endParaRPr>
          </a:p>
        </p:txBody>
      </p:sp>
      <p:sp>
        <p:nvSpPr>
          <p:cNvPr id="3" name="Content Placeholder 2"/>
          <p:cNvSpPr>
            <a:spLocks noGrp="1"/>
          </p:cNvSpPr>
          <p:nvPr>
            <p:ph idx="1"/>
          </p:nvPr>
        </p:nvSpPr>
        <p:spPr>
          <a:xfrm>
            <a:off x="4714876" y="1214422"/>
            <a:ext cx="3971924" cy="4792869"/>
          </a:xfrm>
        </p:spPr>
        <p:txBody>
          <a:bodyPr>
            <a:normAutofit lnSpcReduction="10000"/>
          </a:bodyPr>
          <a:lstStyle/>
          <a:p>
            <a:r>
              <a:rPr lang="fa-IR" sz="2000" b="1" dirty="0" smtClean="0">
                <a:cs typeface="B Mitra" pitchFamily="2" charset="-78"/>
              </a:rPr>
              <a:t>تویزه:</a:t>
            </a:r>
            <a:r>
              <a:rPr lang="fa-IR" sz="2000" dirty="0" smtClean="0">
                <a:cs typeface="B Mitra" pitchFamily="2" charset="-78"/>
              </a:rPr>
              <a:t>عبارتست از باریکه طاق باربری که نقش تیر ستون را در سازه های سنتی ایفا میکند.تصویر روبرو.</a:t>
            </a:r>
          </a:p>
          <a:p>
            <a:r>
              <a:rPr lang="fa-IR" sz="2000" b="1" dirty="0" smtClean="0">
                <a:cs typeface="B Mitra" pitchFamily="2" charset="-78"/>
              </a:rPr>
              <a:t>چفد یا قوس</a:t>
            </a:r>
            <a:r>
              <a:rPr lang="en-US" sz="2000" b="1" dirty="0" smtClean="0">
                <a:cs typeface="B Mitra" pitchFamily="2" charset="-78"/>
              </a:rPr>
              <a:t>(arch) </a:t>
            </a:r>
            <a:r>
              <a:rPr lang="fa-IR" sz="2000" b="1" dirty="0" smtClean="0">
                <a:cs typeface="B Mitra" pitchFamily="2" charset="-78"/>
              </a:rPr>
              <a:t>:</a:t>
            </a:r>
            <a:r>
              <a:rPr lang="fa-IR" sz="2000" dirty="0" smtClean="0">
                <a:cs typeface="B Mitra" pitchFamily="2" charset="-78"/>
              </a:rPr>
              <a:t>عبارتست از فرم منحنی شکلی که با حرکت یا دوران آن طاق و یا گنبد بوجود می آید.لازم به ذکر است که این لغت با کمان که معادل انگلیسی آن </a:t>
            </a:r>
            <a:r>
              <a:rPr lang="en-US" sz="2000" dirty="0" smtClean="0">
                <a:cs typeface="B Mitra" pitchFamily="2" charset="-78"/>
              </a:rPr>
              <a:t>arc </a:t>
            </a:r>
            <a:r>
              <a:rPr lang="fa-IR" sz="2000" dirty="0" smtClean="0">
                <a:cs typeface="B Mitra" pitchFamily="2" charset="-78"/>
              </a:rPr>
              <a:t>است نباید اشتباه شود.</a:t>
            </a:r>
          </a:p>
          <a:p>
            <a:r>
              <a:rPr lang="fa-IR" sz="2000" dirty="0" smtClean="0">
                <a:cs typeface="B Mitra" pitchFamily="2" charset="-78"/>
              </a:rPr>
              <a:t> قوسها میتوانند تیزه دار(زوج پرگاری،چهار مرکزی) و یا مازه دار(سه مرکزی یا فرد پرگاری یا هلالی شکل یا تخم مرغی) باشند.در شکل زیر چند نوع قوس را مشاهده میکنید. </a:t>
            </a:r>
          </a:p>
          <a:p>
            <a:pPr>
              <a:buNone/>
            </a:pPr>
            <a:r>
              <a:rPr lang="fa-IR" sz="2000" dirty="0" smtClean="0">
                <a:cs typeface="B Mitra" pitchFamily="2" charset="-78"/>
              </a:rPr>
              <a:t>    برای مثال رسم یک قوس زوج پرگاری و فرد پرگاری بصورت فیلم در فضای واتس آپ بارگزاری خواهد شد.</a:t>
            </a:r>
          </a:p>
          <a:p>
            <a:pPr>
              <a:buNone/>
            </a:pPr>
            <a:endParaRPr lang="fa-IR" sz="2000" dirty="0" smtClean="0">
              <a:cs typeface="B Mitra" pitchFamily="2" charset="-78"/>
            </a:endParaRPr>
          </a:p>
          <a:p>
            <a:endParaRPr lang="fa-IR" sz="2000" b="1" dirty="0">
              <a:cs typeface="B Mitra" pitchFamily="2" charset="-78"/>
            </a:endParaRPr>
          </a:p>
        </p:txBody>
      </p:sp>
      <p:pic>
        <p:nvPicPr>
          <p:cNvPr id="1027" name="Picture 3" descr="D:\tahmine\tadris\eslami\گنبد گوشه بندی\چفد-و-قوس-و-طاق-2.jpg"/>
          <p:cNvPicPr>
            <a:picLocks noChangeAspect="1" noChangeArrowheads="1"/>
          </p:cNvPicPr>
          <p:nvPr/>
        </p:nvPicPr>
        <p:blipFill>
          <a:blip r:embed="rId2"/>
          <a:srcRect/>
          <a:stretch>
            <a:fillRect/>
          </a:stretch>
        </p:blipFill>
        <p:spPr bwMode="auto">
          <a:xfrm>
            <a:off x="285720" y="3429000"/>
            <a:ext cx="4489268" cy="3143272"/>
          </a:xfrm>
          <a:prstGeom prst="rect">
            <a:avLst/>
          </a:prstGeom>
          <a:noFill/>
        </p:spPr>
      </p:pic>
      <p:pic>
        <p:nvPicPr>
          <p:cNvPr id="1028" name="Picture 4" descr="D:\tahmine\tadris\eslami\details\004.jpg"/>
          <p:cNvPicPr>
            <a:picLocks noChangeAspect="1" noChangeArrowheads="1"/>
          </p:cNvPicPr>
          <p:nvPr/>
        </p:nvPicPr>
        <p:blipFill>
          <a:blip r:embed="rId3"/>
          <a:srcRect/>
          <a:stretch>
            <a:fillRect/>
          </a:stretch>
        </p:blipFill>
        <p:spPr bwMode="auto">
          <a:xfrm>
            <a:off x="357158" y="1185863"/>
            <a:ext cx="3602037" cy="238601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ahmine\tadris\eslami\details\10.jpg"/>
          <p:cNvPicPr>
            <a:picLocks noChangeAspect="1" noChangeArrowheads="1"/>
          </p:cNvPicPr>
          <p:nvPr/>
        </p:nvPicPr>
        <p:blipFill>
          <a:blip r:embed="rId2"/>
          <a:srcRect/>
          <a:stretch>
            <a:fillRect/>
          </a:stretch>
        </p:blipFill>
        <p:spPr bwMode="auto">
          <a:xfrm>
            <a:off x="285720" y="1785926"/>
            <a:ext cx="3607599" cy="4810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D:\tahmine\tadris\eslami\details\014'.jpg"/>
          <p:cNvPicPr>
            <a:picLocks noChangeAspect="1" noChangeArrowheads="1"/>
          </p:cNvPicPr>
          <p:nvPr/>
        </p:nvPicPr>
        <p:blipFill>
          <a:blip r:embed="rId3"/>
          <a:srcRect/>
          <a:stretch>
            <a:fillRect/>
          </a:stretch>
        </p:blipFill>
        <p:spPr bwMode="auto">
          <a:xfrm>
            <a:off x="3643306" y="285728"/>
            <a:ext cx="5290516" cy="3357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500562" y="4286256"/>
            <a:ext cx="3500462" cy="707886"/>
          </a:xfrm>
          <a:prstGeom prst="rect">
            <a:avLst/>
          </a:prstGeom>
          <a:noFill/>
        </p:spPr>
        <p:txBody>
          <a:bodyPr wrap="square" rtlCol="1">
            <a:spAutoFit/>
          </a:bodyPr>
          <a:lstStyle/>
          <a:p>
            <a:r>
              <a:rPr lang="fa-IR" sz="2000" b="1" dirty="0" smtClean="0">
                <a:cs typeface="B Mitra" pitchFamily="2" charset="-78"/>
              </a:rPr>
              <a:t>دو طاق ایجاد در اثر حرکت قوس کلیل در راستای محمو عمود بر صفحه آن </a:t>
            </a:r>
            <a:endParaRPr lang="fa-IR" sz="2000" b="1" dirty="0">
              <a:cs typeface="B Mitra"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507249"/>
          </a:xfrm>
        </p:spPr>
        <p:txBody>
          <a:bodyPr>
            <a:normAutofit/>
          </a:bodyPr>
          <a:lstStyle/>
          <a:p>
            <a:pPr>
              <a:buFont typeface="Wingdings" pitchFamily="2" charset="2"/>
              <a:buChar char="Ø"/>
            </a:pPr>
            <a:r>
              <a:rPr lang="fa-IR" sz="2000" b="1" dirty="0" smtClean="0">
                <a:cs typeface="B Mitra" pitchFamily="2" charset="-78"/>
              </a:rPr>
              <a:t>تیزه: </a:t>
            </a:r>
            <a:r>
              <a:rPr lang="fa-IR" sz="2000" dirty="0" smtClean="0">
                <a:cs typeface="B Mitra" pitchFamily="2" charset="-78"/>
              </a:rPr>
              <a:t>به بالاترین نقطه یک قوس یا طاق یا گنبد اطلاق میشود.</a:t>
            </a:r>
          </a:p>
          <a:p>
            <a:pPr>
              <a:buNone/>
            </a:pPr>
            <a:endParaRPr lang="fa-IR" sz="2000" dirty="0" smtClean="0">
              <a:cs typeface="B Mitra" pitchFamily="2" charset="-78"/>
            </a:endParaRPr>
          </a:p>
          <a:p>
            <a:pPr>
              <a:buFont typeface="Wingdings" pitchFamily="2" charset="2"/>
              <a:buChar char="Ø"/>
            </a:pPr>
            <a:r>
              <a:rPr lang="fa-IR" sz="2000" b="1" dirty="0" smtClean="0">
                <a:cs typeface="B Mitra" pitchFamily="2" charset="-78"/>
              </a:rPr>
              <a:t>پاکار</a:t>
            </a:r>
            <a:r>
              <a:rPr lang="fa-IR" sz="2000" dirty="0" smtClean="0">
                <a:cs typeface="B Mitra" pitchFamily="2" charset="-78"/>
              </a:rPr>
              <a:t> :به محل اتصال چفد به ستون گفته میشود.بعبارتی بار طاق یا گنبد یا تویزه در این نقطه به عنصر عمودی(یعنی ستون) منتقل میگردد وحساسترین نقطه در سازه سنتی میباشد.زیرا مولفه مایل نیرو در این نقطا به دومولفه افقی و عمودی تجزیه شده و به اصطلاح طاق لگد میزند.</a:t>
            </a:r>
          </a:p>
          <a:p>
            <a:pPr>
              <a:buFont typeface="Wingdings" pitchFamily="2" charset="2"/>
              <a:buChar char="Ø"/>
            </a:pPr>
            <a:endParaRPr lang="fa-IR" sz="2000" dirty="0" smtClean="0">
              <a:cs typeface="B Mitra" pitchFamily="2" charset="-78"/>
            </a:endParaRPr>
          </a:p>
          <a:p>
            <a:pPr>
              <a:buFont typeface="Wingdings" pitchFamily="2" charset="2"/>
              <a:buChar char="Ø"/>
            </a:pPr>
            <a:r>
              <a:rPr lang="fa-IR" sz="2000" b="1" dirty="0" smtClean="0">
                <a:cs typeface="B Mitra" pitchFamily="2" charset="-78"/>
              </a:rPr>
              <a:t>دهانه:</a:t>
            </a:r>
            <a:r>
              <a:rPr lang="fa-IR" sz="2000" dirty="0" smtClean="0">
                <a:cs typeface="B Mitra" pitchFamily="2" charset="-78"/>
              </a:rPr>
              <a:t>فاصله ستون تا ستون یا  دو جرز باربر طاق و یا تویزه و یا قوس را گویند.هر چه دهانه بیشتر باشد باید ارتفاع آن نیز بیشتر باشد.</a:t>
            </a:r>
          </a:p>
          <a:p>
            <a:pPr>
              <a:buFont typeface="Wingdings" pitchFamily="2" charset="2"/>
              <a:buChar char="Ø"/>
            </a:pPr>
            <a:endParaRPr lang="fa-IR" sz="2000" dirty="0" smtClean="0">
              <a:cs typeface="B Mitra" pitchFamily="2" charset="-78"/>
            </a:endParaRPr>
          </a:p>
          <a:p>
            <a:pPr>
              <a:buFont typeface="Wingdings" pitchFamily="2" charset="2"/>
              <a:buChar char="Ø"/>
            </a:pPr>
            <a:r>
              <a:rPr lang="fa-IR" sz="2000" b="1" dirty="0" smtClean="0">
                <a:cs typeface="B Mitra" pitchFamily="2" charset="-78"/>
              </a:rPr>
              <a:t>افراز (یا بلندی</a:t>
            </a:r>
            <a:r>
              <a:rPr lang="fa-IR" sz="2000" dirty="0" smtClean="0">
                <a:cs typeface="B Mitra" pitchFamily="2" charset="-78"/>
              </a:rPr>
              <a:t>):فاصله عمودی بین تیزه قوس تا پاکار را گویند.</a:t>
            </a:r>
          </a:p>
          <a:p>
            <a:pPr>
              <a:buFont typeface="Wingdings" pitchFamily="2" charset="2"/>
              <a:buChar char="Ø"/>
            </a:pPr>
            <a:endParaRPr lang="fa-IR" sz="2000" dirty="0" smtClean="0">
              <a:cs typeface="B Mitra" pitchFamily="2" charset="-78"/>
            </a:endParaRPr>
          </a:p>
          <a:p>
            <a:pPr>
              <a:buFont typeface="Wingdings" pitchFamily="2" charset="2"/>
              <a:buChar char="Ø"/>
            </a:pPr>
            <a:r>
              <a:rPr lang="fa-IR" sz="2000" b="1" dirty="0" smtClean="0">
                <a:cs typeface="B Mitra" pitchFamily="2" charset="-78"/>
              </a:rPr>
              <a:t>خیز</a:t>
            </a:r>
            <a:r>
              <a:rPr lang="fa-IR" sz="2000" dirty="0" smtClean="0">
                <a:cs typeface="B Mitra" pitchFamily="2" charset="-78"/>
              </a:rPr>
              <a:t>:نسبت افراز به دهانه را گویند.</a:t>
            </a:r>
          </a:p>
          <a:p>
            <a:pPr>
              <a:buFont typeface="Wingdings" pitchFamily="2" charset="2"/>
              <a:buChar char="Ø"/>
            </a:pPr>
            <a:endParaRPr lang="fa-IR" sz="2000" dirty="0" smtClean="0">
              <a:cs typeface="B Mitra" pitchFamily="2" charset="-78"/>
            </a:endParaRPr>
          </a:p>
          <a:p>
            <a:pPr>
              <a:buFont typeface="Wingdings" pitchFamily="2" charset="2"/>
              <a:buChar char="Ø"/>
            </a:pPr>
            <a:r>
              <a:rPr lang="fa-IR" sz="2000" b="1" dirty="0" smtClean="0">
                <a:cs typeface="B Mitra" pitchFamily="2" charset="-78"/>
              </a:rPr>
              <a:t>شانه طاق یا قوس:</a:t>
            </a:r>
            <a:r>
              <a:rPr lang="fa-IR" sz="2000" dirty="0" smtClean="0">
                <a:cs typeface="B Mitra" pitchFamily="2" charset="-78"/>
              </a:rPr>
              <a:t>محل اتصال دو منحنی از طاق با مراکز رسم متفاوت را گویند. در</a:t>
            </a:r>
          </a:p>
          <a:p>
            <a:pPr>
              <a:buNone/>
            </a:pPr>
            <a:r>
              <a:rPr lang="fa-IR" sz="2000" dirty="0" smtClean="0">
                <a:cs typeface="B Mitra" pitchFamily="2" charset="-78"/>
              </a:rPr>
              <a:t>   در تصویر اسلاید بعد تمامی نقاط نشان داده شده ست.</a:t>
            </a:r>
            <a:endParaRPr lang="fa-IR" sz="2000" dirty="0">
              <a:cs typeface="B Mitra"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857224" y="571480"/>
            <a:ext cx="7929618" cy="6000792"/>
            <a:chOff x="857224" y="571480"/>
            <a:chExt cx="7929618" cy="6000792"/>
          </a:xfrm>
        </p:grpSpPr>
        <p:sp>
          <p:nvSpPr>
            <p:cNvPr id="24" name="TextBox 23"/>
            <p:cNvSpPr txBox="1"/>
            <p:nvPr/>
          </p:nvSpPr>
          <p:spPr>
            <a:xfrm>
              <a:off x="6215074" y="571480"/>
              <a:ext cx="1428760" cy="461665"/>
            </a:xfrm>
            <a:prstGeom prst="rect">
              <a:avLst/>
            </a:prstGeom>
            <a:noFill/>
          </p:spPr>
          <p:txBody>
            <a:bodyPr wrap="square" rtlCol="1">
              <a:spAutoFit/>
            </a:bodyPr>
            <a:lstStyle/>
            <a:p>
              <a:r>
                <a:rPr lang="fa-IR" sz="2400" b="1" dirty="0" smtClean="0">
                  <a:cs typeface="B Mitra" pitchFamily="2" charset="-78"/>
                </a:rPr>
                <a:t>تیزه</a:t>
              </a:r>
              <a:endParaRPr lang="fa-IR" sz="2400" b="1" dirty="0">
                <a:cs typeface="B Mitra" pitchFamily="2" charset="-78"/>
              </a:endParaRPr>
            </a:p>
          </p:txBody>
        </p:sp>
        <p:sp>
          <p:nvSpPr>
            <p:cNvPr id="25" name="TextBox 24"/>
            <p:cNvSpPr txBox="1"/>
            <p:nvPr/>
          </p:nvSpPr>
          <p:spPr>
            <a:xfrm>
              <a:off x="2143108" y="714356"/>
              <a:ext cx="1500198" cy="461665"/>
            </a:xfrm>
            <a:prstGeom prst="rect">
              <a:avLst/>
            </a:prstGeom>
            <a:noFill/>
          </p:spPr>
          <p:txBody>
            <a:bodyPr wrap="square" rtlCol="1">
              <a:spAutoFit/>
            </a:bodyPr>
            <a:lstStyle/>
            <a:p>
              <a:r>
                <a:rPr lang="fa-IR" sz="2400" b="1" dirty="0" smtClean="0">
                  <a:cs typeface="B Mitra" pitchFamily="2" charset="-78"/>
                </a:rPr>
                <a:t>شانه</a:t>
              </a:r>
              <a:endParaRPr lang="fa-IR" sz="2400" b="1" dirty="0">
                <a:cs typeface="B Mitra" pitchFamily="2" charset="-78"/>
              </a:endParaRPr>
            </a:p>
          </p:txBody>
        </p:sp>
        <p:sp>
          <p:nvSpPr>
            <p:cNvPr id="26" name="TextBox 25"/>
            <p:cNvSpPr txBox="1"/>
            <p:nvPr/>
          </p:nvSpPr>
          <p:spPr>
            <a:xfrm>
              <a:off x="7215206" y="3429000"/>
              <a:ext cx="1571636" cy="461665"/>
            </a:xfrm>
            <a:prstGeom prst="rect">
              <a:avLst/>
            </a:prstGeom>
            <a:noFill/>
          </p:spPr>
          <p:txBody>
            <a:bodyPr wrap="square" rtlCol="1">
              <a:spAutoFit/>
            </a:bodyPr>
            <a:lstStyle/>
            <a:p>
              <a:r>
                <a:rPr lang="fa-IR" sz="2400" b="1" dirty="0" smtClean="0">
                  <a:cs typeface="B Mitra" pitchFamily="2" charset="-78"/>
                </a:rPr>
                <a:t>پاکار</a:t>
              </a:r>
              <a:endParaRPr lang="fa-IR" sz="2400" b="1" dirty="0">
                <a:cs typeface="B Mitra" pitchFamily="2" charset="-78"/>
              </a:endParaRPr>
            </a:p>
          </p:txBody>
        </p:sp>
        <p:sp>
          <p:nvSpPr>
            <p:cNvPr id="32" name="TextBox 31"/>
            <p:cNvSpPr txBox="1"/>
            <p:nvPr/>
          </p:nvSpPr>
          <p:spPr>
            <a:xfrm>
              <a:off x="6786578" y="1714488"/>
              <a:ext cx="1428760" cy="461665"/>
            </a:xfrm>
            <a:prstGeom prst="rect">
              <a:avLst/>
            </a:prstGeom>
            <a:noFill/>
          </p:spPr>
          <p:txBody>
            <a:bodyPr wrap="square" rtlCol="1">
              <a:spAutoFit/>
            </a:bodyPr>
            <a:lstStyle/>
            <a:p>
              <a:r>
                <a:rPr lang="fa-IR" sz="2400" b="1" dirty="0" smtClean="0">
                  <a:cs typeface="B Mitra" pitchFamily="2" charset="-78"/>
                </a:rPr>
                <a:t>افراز</a:t>
              </a:r>
              <a:endParaRPr lang="fa-IR" sz="2400" b="1" dirty="0">
                <a:cs typeface="B Mitra" pitchFamily="2" charset="-78"/>
              </a:endParaRPr>
            </a:p>
          </p:txBody>
        </p:sp>
        <p:pic>
          <p:nvPicPr>
            <p:cNvPr id="4098" name="Picture 2" descr="D:\tahmine\tadris\eslami\طاق\ahang\طاق_آهنگ.jpg"/>
            <p:cNvPicPr>
              <a:picLocks noChangeAspect="1" noChangeArrowheads="1"/>
            </p:cNvPicPr>
            <p:nvPr/>
          </p:nvPicPr>
          <p:blipFill>
            <a:blip r:embed="rId2"/>
            <a:srcRect/>
            <a:stretch>
              <a:fillRect/>
            </a:stretch>
          </p:blipFill>
          <p:spPr bwMode="auto">
            <a:xfrm>
              <a:off x="857224" y="1886780"/>
              <a:ext cx="5784451" cy="3672754"/>
            </a:xfrm>
            <a:prstGeom prst="rect">
              <a:avLst/>
            </a:prstGeom>
            <a:noFill/>
          </p:spPr>
        </p:pic>
        <p:cxnSp>
          <p:nvCxnSpPr>
            <p:cNvPr id="18" name="Straight Connector 17"/>
            <p:cNvCxnSpPr/>
            <p:nvPr/>
          </p:nvCxnSpPr>
          <p:spPr>
            <a:xfrm rot="5400000">
              <a:off x="4035849" y="3681207"/>
              <a:ext cx="1277480" cy="838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61454" y="4042526"/>
              <a:ext cx="1510166" cy="7984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716537" y="2285992"/>
              <a:ext cx="2684740" cy="12774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723315" y="4042526"/>
              <a:ext cx="2349147" cy="87826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800435" y="928670"/>
              <a:ext cx="2097453" cy="17565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1964757" y="2237959"/>
              <a:ext cx="2315432" cy="33559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294960" y="4852483"/>
              <a:ext cx="1836377" cy="117457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85918" y="6110607"/>
              <a:ext cx="1785950" cy="461665"/>
            </a:xfrm>
            <a:prstGeom prst="rect">
              <a:avLst/>
            </a:prstGeom>
            <a:noFill/>
          </p:spPr>
          <p:txBody>
            <a:bodyPr wrap="square" rtlCol="1">
              <a:spAutoFit/>
            </a:bodyPr>
            <a:lstStyle/>
            <a:p>
              <a:r>
                <a:rPr lang="fa-IR" sz="2400" b="1" dirty="0" smtClean="0">
                  <a:cs typeface="B Mitra" pitchFamily="2" charset="-78"/>
                </a:rPr>
                <a:t>دهانه</a:t>
              </a:r>
              <a:endParaRPr lang="fa-IR" sz="2400" b="1" dirty="0">
                <a:cs typeface="B Mitra" pitchFamily="2" charset="-78"/>
              </a:endParaRP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441</TotalTime>
  <Words>440</Words>
  <Application>Microsoft Office PowerPoint</Application>
  <PresentationFormat>On-screen Show (4:3)</PresentationFormat>
  <Paragraphs>50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Concourse</vt:lpstr>
      <vt:lpstr>Slide 1</vt:lpstr>
      <vt:lpstr>Slide 2</vt:lpstr>
      <vt:lpstr>Slide 3</vt:lpstr>
      <vt:lpstr>Slide 4</vt:lpstr>
      <vt:lpstr>تعاریف در اینجا لاازم است با بعضی واژگان که قبلا و نیز در آینده با آن سر و کار داریم آشنا شویم.</vt:lpstr>
      <vt:lpstr>Slide 6</vt:lpstr>
      <vt:lpstr>Slide 7</vt:lpstr>
      <vt:lpstr>Slide 8</vt:lpstr>
    </vt:vector>
  </TitlesOfParts>
  <Company>KASRA.CO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80</cp:revision>
  <dcterms:created xsi:type="dcterms:W3CDTF">2020-04-03T10:06:05Z</dcterms:created>
  <dcterms:modified xsi:type="dcterms:W3CDTF">2020-04-07T12:10:04Z</dcterms:modified>
</cp:coreProperties>
</file>