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56" autoAdjust="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8.pn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8.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8.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8.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7288" y="1164921"/>
            <a:ext cx="7838662" cy="1841326"/>
          </a:xfrm>
        </p:spPr>
        <p:txBody>
          <a:bodyPr/>
          <a:lstStyle/>
          <a:p>
            <a:pPr algn="ctr"/>
            <a:r>
              <a:rPr lang="fa-IR" sz="4800" dirty="0" smtClean="0">
                <a:cs typeface="B Traffic" panose="00000400000000000000" pitchFamily="2" charset="-78"/>
              </a:rPr>
              <a:t>دانشگاه فنی و حرفه ای استان کرمان</a:t>
            </a:r>
            <a:br>
              <a:rPr lang="fa-IR" sz="4800" dirty="0" smtClean="0">
                <a:cs typeface="B Traffic" panose="00000400000000000000" pitchFamily="2" charset="-78"/>
              </a:rPr>
            </a:br>
            <a:r>
              <a:rPr lang="fa-IR" sz="4800" dirty="0" smtClean="0">
                <a:cs typeface="B Traffic" panose="00000400000000000000" pitchFamily="2" charset="-78"/>
              </a:rPr>
              <a:t>آموزشکده دختران سیرجان - کوثر</a:t>
            </a:r>
            <a:endParaRPr lang="en-US" sz="4800" dirty="0">
              <a:cs typeface="B Traffic" panose="00000400000000000000" pitchFamily="2" charset="-78"/>
            </a:endParaRPr>
          </a:p>
        </p:txBody>
      </p:sp>
      <p:sp>
        <p:nvSpPr>
          <p:cNvPr id="3" name="Subtitle 2"/>
          <p:cNvSpPr>
            <a:spLocks noGrp="1"/>
          </p:cNvSpPr>
          <p:nvPr>
            <p:ph type="subTitle" idx="1"/>
          </p:nvPr>
        </p:nvSpPr>
        <p:spPr>
          <a:xfrm>
            <a:off x="1285198" y="3645072"/>
            <a:ext cx="8825658" cy="2273475"/>
          </a:xfrm>
        </p:spPr>
        <p:txBody>
          <a:bodyPr>
            <a:normAutofit lnSpcReduction="10000"/>
          </a:bodyPr>
          <a:lstStyle/>
          <a:p>
            <a:pPr algn="ctr"/>
            <a:r>
              <a:rPr lang="fa-IR" sz="4400" dirty="0" smtClean="0">
                <a:solidFill>
                  <a:srgbClr val="FAB222"/>
                </a:solidFill>
                <a:cs typeface="B Titr" panose="00000700000000000000" pitchFamily="2" charset="-78"/>
              </a:rPr>
              <a:t>درس هنر دستی (چاپ دستی ۳)</a:t>
            </a:r>
          </a:p>
          <a:p>
            <a:pPr algn="ctr"/>
            <a:endParaRPr lang="fa-IR" sz="4400" dirty="0" smtClean="0">
              <a:solidFill>
                <a:srgbClr val="FAB222"/>
              </a:solidFill>
              <a:cs typeface="B Titr" panose="00000700000000000000" pitchFamily="2" charset="-78"/>
            </a:endParaRPr>
          </a:p>
          <a:p>
            <a:pPr algn="ctr"/>
            <a:r>
              <a:rPr lang="fa-IR" sz="4400" dirty="0" smtClean="0">
                <a:solidFill>
                  <a:schemeClr val="bg1"/>
                </a:solidFill>
                <a:cs typeface="B Traffic" panose="00000400000000000000" pitchFamily="2" charset="-78"/>
              </a:rPr>
              <a:t>مدرس: فاطمه بلوردی</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99" y="558861"/>
            <a:ext cx="3017530" cy="2553725"/>
          </a:xfrm>
          <a:prstGeom prst="rect">
            <a:avLst/>
          </a:prstGeom>
        </p:spPr>
      </p:pic>
    </p:spTree>
    <p:extLst>
      <p:ext uri="{BB962C8B-B14F-4D97-AF65-F5344CB8AC3E}">
        <p14:creationId xmlns:p14="http://schemas.microsoft.com/office/powerpoint/2010/main" val="120833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553" y="466165"/>
            <a:ext cx="7334528" cy="932329"/>
          </a:xfrm>
        </p:spPr>
        <p:txBody>
          <a:bodyPr/>
          <a:lstStyle/>
          <a:p>
            <a:pPr algn="ctr"/>
            <a:r>
              <a:rPr lang="fa-IR" dirty="0">
                <a:solidFill>
                  <a:srgbClr val="FAB222"/>
                </a:solidFill>
                <a:cs typeface="B Titr" panose="00000700000000000000" pitchFamily="2" charset="-78"/>
              </a:rPr>
              <a:t>تاریخچه چاپ</a:t>
            </a:r>
            <a:endParaRPr lang="en-US" sz="3600" dirty="0">
              <a:solidFill>
                <a:srgbClr val="FAB222"/>
              </a:solidFill>
              <a:cs typeface="B Titr" panose="00000700000000000000" pitchFamily="2" charset="-78"/>
            </a:endParaRPr>
          </a:p>
        </p:txBody>
      </p:sp>
      <p:sp>
        <p:nvSpPr>
          <p:cNvPr id="3" name="Content Placeholder 2"/>
          <p:cNvSpPr>
            <a:spLocks noGrp="1"/>
          </p:cNvSpPr>
          <p:nvPr>
            <p:ph idx="1"/>
          </p:nvPr>
        </p:nvSpPr>
        <p:spPr>
          <a:xfrm>
            <a:off x="621505" y="1608267"/>
            <a:ext cx="10636624" cy="2891119"/>
          </a:xfrm>
        </p:spPr>
        <p:txBody>
          <a:bodyPr>
            <a:normAutofit/>
          </a:bodyPr>
          <a:lstStyle/>
          <a:p>
            <a:pPr algn="just" rtl="1"/>
            <a:r>
              <a:rPr lang="fa-IR" sz="2800" dirty="0">
                <a:cs typeface="B Traffic" panose="00000400000000000000" pitchFamily="2" charset="-78"/>
              </a:rPr>
              <a:t>دوران غارنشینی:</a:t>
            </a:r>
            <a:endParaRPr lang="en-US" sz="2800" dirty="0">
              <a:cs typeface="B Traffic" panose="00000400000000000000" pitchFamily="2" charset="-78"/>
            </a:endParaRPr>
          </a:p>
          <a:p>
            <a:pPr algn="just" rtl="1"/>
            <a:r>
              <a:rPr lang="fa-IR" sz="2800" dirty="0">
                <a:cs typeface="B Traffic" panose="00000400000000000000" pitchFamily="2" charset="-78"/>
              </a:rPr>
              <a:t>ثبت و ضبط اندیشه ها از ابتدا وجود داشته. در آثار برجای مانده از دوران غارنشینی دو نوع تصویر چاپ مانند بدست آمده، که در یکی از آنها اثر دست به </a:t>
            </a:r>
            <a:r>
              <a:rPr lang="fa-IR" sz="2800" dirty="0" smtClean="0">
                <a:cs typeface="B Traffic" panose="00000400000000000000" pitchFamily="2" charset="-78"/>
              </a:rPr>
              <a:t>شکل </a:t>
            </a:r>
            <a:r>
              <a:rPr lang="fa-IR" sz="2800" dirty="0">
                <a:cs typeface="B Traffic" panose="00000400000000000000" pitchFamily="2" charset="-78"/>
              </a:rPr>
              <a:t>مثبت و در دیگری به </a:t>
            </a:r>
            <a:r>
              <a:rPr lang="fa-IR" sz="2800" dirty="0" smtClean="0">
                <a:cs typeface="B Traffic" panose="00000400000000000000" pitchFamily="2" charset="-78"/>
              </a:rPr>
              <a:t>شکل </a:t>
            </a:r>
            <a:r>
              <a:rPr lang="fa-IR" sz="2800" dirty="0">
                <a:cs typeface="B Traffic" panose="00000400000000000000" pitchFamily="2" charset="-78"/>
              </a:rPr>
              <a:t>منفی بر دیوار غار نقش بسته است. در اولی با آغشته کردن دست به ماده رنگین و انتقال آن به سطح دیوار و در دومی با قرار </a:t>
            </a:r>
            <a:r>
              <a:rPr lang="fa-IR" sz="2800" dirty="0" smtClean="0">
                <a:cs typeface="B Traffic" panose="00000400000000000000" pitchFamily="2" charset="-78"/>
              </a:rPr>
              <a:t>دادن </a:t>
            </a:r>
            <a:r>
              <a:rPr lang="fa-IR" sz="2800" dirty="0">
                <a:cs typeface="B Traffic" panose="00000400000000000000" pitchFamily="2" charset="-78"/>
              </a:rPr>
              <a:t>دست بر دیوار و پاشیدن رنگ به اطراف آن نقش </a:t>
            </a:r>
            <a:r>
              <a:rPr lang="fa-IR" sz="2800" dirty="0" smtClean="0">
                <a:cs typeface="B Traffic" panose="00000400000000000000" pitchFamily="2" charset="-78"/>
              </a:rPr>
              <a:t>دست </a:t>
            </a:r>
            <a:r>
              <a:rPr lang="fa-IR" sz="2800" dirty="0">
                <a:cs typeface="B Traffic" panose="00000400000000000000" pitchFamily="2" charset="-78"/>
              </a:rPr>
              <a:t>برجای مانده است</a:t>
            </a:r>
            <a:r>
              <a:rPr lang="fa-IR" sz="2800" dirty="0" smtClean="0">
                <a:cs typeface="B Traffic" panose="00000400000000000000" pitchFamily="2" charset="-78"/>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3991" y="4714539"/>
            <a:ext cx="5312664" cy="1554480"/>
          </a:xfrm>
          <a:prstGeom prst="rect">
            <a:avLst/>
          </a:prstGeom>
        </p:spPr>
      </p:pic>
      <p:sp>
        <p:nvSpPr>
          <p:cNvPr id="5" name="Content Placeholder 2"/>
          <p:cNvSpPr txBox="1">
            <a:spLocks/>
          </p:cNvSpPr>
          <p:nvPr/>
        </p:nvSpPr>
        <p:spPr>
          <a:xfrm>
            <a:off x="783408" y="5491779"/>
            <a:ext cx="4280648" cy="12102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rtl="1"/>
            <a:r>
              <a:rPr lang="fa-IR" sz="1800" dirty="0" smtClean="0">
                <a:cs typeface="B Traffic" panose="00000400000000000000" pitchFamily="2" charset="-78"/>
              </a:rPr>
              <a:t>اسب خالدار و نقش منفی دست</a:t>
            </a:r>
          </a:p>
          <a:p>
            <a:pPr algn="just" rtl="1"/>
            <a:r>
              <a:rPr lang="fa-IR" sz="1800" dirty="0" smtClean="0">
                <a:cs typeface="B Traffic" panose="00000400000000000000" pitchFamily="2" charset="-78"/>
              </a:rPr>
              <a:t>۱۰ تا ۱۵ هزار سال پیش از میلاد - فرانسه</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3705" y="893781"/>
            <a:ext cx="609600" cy="609600"/>
          </a:xfrm>
          <a:prstGeom prst="rect">
            <a:avLst/>
          </a:prstGeom>
        </p:spPr>
      </p:pic>
    </p:spTree>
    <p:extLst>
      <p:ext uri="{BB962C8B-B14F-4D97-AF65-F5344CB8AC3E}">
        <p14:creationId xmlns:p14="http://schemas.microsoft.com/office/powerpoint/2010/main" val="4234673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02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035" y="1232647"/>
            <a:ext cx="10475259" cy="3110753"/>
          </a:xfrm>
        </p:spPr>
        <p:txBody>
          <a:bodyPr>
            <a:normAutofit/>
          </a:bodyPr>
          <a:lstStyle/>
          <a:p>
            <a:pPr algn="just" rtl="1"/>
            <a:r>
              <a:rPr lang="fa-IR" sz="2800" dirty="0">
                <a:cs typeface="B Traffic" panose="00000400000000000000" pitchFamily="2" charset="-78"/>
              </a:rPr>
              <a:t>تمدن های آغازین:</a:t>
            </a:r>
            <a:endParaRPr lang="en-US" sz="2800" dirty="0">
              <a:cs typeface="B Traffic" panose="00000400000000000000" pitchFamily="2" charset="-78"/>
            </a:endParaRPr>
          </a:p>
          <a:p>
            <a:pPr algn="just" rtl="1"/>
            <a:r>
              <a:rPr lang="fa-IR" sz="2800" dirty="0">
                <a:cs typeface="B Traffic" panose="00000400000000000000" pitchFamily="2" charset="-78"/>
              </a:rPr>
              <a:t>مهرها قدیمی ترین نشانه های چاپ به معنای امروزی خود هستند. نخستین مهرها مربوط به شش هزار سال پیش از میلاد است که در عراق و سوریه و ترکیه یافت شده اند. نقوش مهرها در انواع تخت و استوانه ای ابتدا بر روی سنگ حکاکی میشود سپس بر صفحه گلی مرطوب و یا موم مذاب منتقل می گردید. از مهرها به عنوان نشان هویت، امضا فرمان و یا تزیین استفاده میشد.</a:t>
            </a:r>
            <a:endParaRPr lang="en-US" sz="2800" dirty="0">
              <a:cs typeface="B Traffic" panose="00000400000000000000" pitchFamily="2" charset="-7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5097" y="4182035"/>
            <a:ext cx="1521285" cy="224189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1225" y="4249271"/>
            <a:ext cx="4251960" cy="2157984"/>
          </a:xfrm>
          <a:prstGeom prst="rect">
            <a:avLst/>
          </a:prstGeom>
        </p:spPr>
      </p:pic>
      <p:sp>
        <p:nvSpPr>
          <p:cNvPr id="6" name="Content Placeholder 2"/>
          <p:cNvSpPr txBox="1">
            <a:spLocks/>
          </p:cNvSpPr>
          <p:nvPr/>
        </p:nvSpPr>
        <p:spPr>
          <a:xfrm>
            <a:off x="152197" y="5545565"/>
            <a:ext cx="4280648" cy="12102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rtl="1"/>
            <a:r>
              <a:rPr lang="fa-IR" sz="1800" dirty="0" smtClean="0">
                <a:cs typeface="B Traffic" panose="00000400000000000000" pitchFamily="2" charset="-78"/>
              </a:rPr>
              <a:t>مهر استوانه ای و اثر نقش آن بر لوحه گلی</a:t>
            </a:r>
          </a:p>
          <a:p>
            <a:pPr algn="just" rtl="1"/>
            <a:r>
              <a:rPr lang="fa-IR" sz="1800" dirty="0" smtClean="0">
                <a:cs typeface="B Traffic" panose="00000400000000000000" pitchFamily="2" charset="-78"/>
              </a:rPr>
              <a:t>بین النهرین</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2647" y="779930"/>
            <a:ext cx="609600" cy="609600"/>
          </a:xfrm>
          <a:prstGeom prst="rect">
            <a:avLst/>
          </a:prstGeom>
        </p:spPr>
      </p:pic>
    </p:spTree>
    <p:extLst>
      <p:ext uri="{BB962C8B-B14F-4D97-AF65-F5344CB8AC3E}">
        <p14:creationId xmlns:p14="http://schemas.microsoft.com/office/powerpoint/2010/main" val="11338292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51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776" y="94130"/>
            <a:ext cx="10004612" cy="5150223"/>
          </a:xfrm>
        </p:spPr>
        <p:txBody>
          <a:bodyPr>
            <a:normAutofit/>
          </a:bodyPr>
          <a:lstStyle/>
          <a:p>
            <a:pPr algn="just" rtl="1"/>
            <a:r>
              <a:rPr lang="fa-IR" sz="2800" dirty="0" smtClean="0">
                <a:cs typeface="B Traffic" panose="00000400000000000000" pitchFamily="2" charset="-78"/>
              </a:rPr>
              <a:t>پیدایش چاپ در سرزمین های شرقی:</a:t>
            </a:r>
            <a:endParaRPr lang="en-US" sz="2800" dirty="0">
              <a:cs typeface="B Traffic" panose="00000400000000000000" pitchFamily="2" charset="-78"/>
            </a:endParaRPr>
          </a:p>
          <a:p>
            <a:pPr algn="just" rtl="1"/>
            <a:r>
              <a:rPr lang="fa-IR" dirty="0">
                <a:cs typeface="B Traffic" panose="00000400000000000000" pitchFamily="2" charset="-78"/>
              </a:rPr>
              <a:t>زادگاه اصلی چاپ دستی در شرق دوراست. چینی ها اولین مردمی بودندکه چاپ دستی را ابداع کردند. آنها با حک کردن تصویر روی چوب از این فن در انتقال و تکثیر نقوش استفاده کردند. آنها سه عنصر اصلی چاپ دستی را در اختیار داشتند. کاغذ، مرکب، لوح</a:t>
            </a:r>
            <a:endParaRPr lang="en-US" dirty="0">
              <a:cs typeface="B Traffic" panose="00000400000000000000" pitchFamily="2" charset="-78"/>
            </a:endParaRPr>
          </a:p>
          <a:p>
            <a:pPr algn="just" rtl="1"/>
            <a:r>
              <a:rPr lang="fa-IR" dirty="0">
                <a:cs typeface="B Traffic" panose="00000400000000000000" pitchFamily="2" charset="-78"/>
              </a:rPr>
              <a:t>انگیزه اصلی چاپ دستی در شرق دور تکثیر شمایل قدیسان و متون مقدس بوده که از طریق حکاکی روی لوح های چوبی و روی ابریشم و کاغذ انجام میشد. این نوع چاپ دستی تا قرون وسطی ادامه داشته است. اولین کنده کاری های تصویری در زمان امپراطوری تانگ بوده با مضامین بودایی.</a:t>
            </a:r>
            <a:endParaRPr lang="en-US" dirty="0">
              <a:cs typeface="B Traffic" panose="00000400000000000000" pitchFamily="2" charset="-78"/>
            </a:endParaRPr>
          </a:p>
          <a:p>
            <a:pPr algn="just" rtl="1"/>
            <a:r>
              <a:rPr lang="fa-IR" dirty="0">
                <a:cs typeface="B Traffic" panose="00000400000000000000" pitchFamily="2" charset="-78"/>
              </a:rPr>
              <a:t>اولین نمونه های چاپ در سرزمین های شرقی چاپ روی پارچه به وسیله قالب های چوبی بود که در هند رواج داشت که به چین و ایران هم وارد شد که پارچه های دوره ساسانی نمونه ای از این است. اما چینی ها اساسی ترین نقش رو در پیدایش و پیشرفت چاپ ایفا نمودند. مرکب و کاغذ را هم اختراع کردند. چینی ها از سوزاندن چوب کاج برای تهیه دوده و ترکیب آن با صمغ و انواع مواد معطر، مرکب را ساختند. انگیزه اصلی چینی ها از تکثیر تصاویر و نوشته ها ترویج آیین بودا و انتشار متون مذهبی بوده است.</a:t>
            </a:r>
            <a:endParaRPr lang="en-US" dirty="0">
              <a:cs typeface="B Traffic" panose="00000400000000000000" pitchFamily="2" charset="-78"/>
            </a:endParaRPr>
          </a:p>
          <a:p>
            <a:pPr algn="just" rtl="1"/>
            <a:r>
              <a:rPr lang="fa-IR" dirty="0">
                <a:cs typeface="B Traffic" panose="00000400000000000000" pitchFamily="2" charset="-78"/>
              </a:rPr>
              <a:t>با گسترش چاپ از چین به ژاپن، این ژاپنی ها بودند که در سده هشتم میلادی اولین اثر چاپی تاریخ دار را منتشر کردند. این اثر شامل طلسم ها و سرودهای بودایی بود.</a:t>
            </a:r>
            <a:endParaRPr lang="en-US" dirty="0">
              <a:cs typeface="B Traffic" panose="00000400000000000000" pitchFamily="2" charset="-7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64662" y="3338905"/>
            <a:ext cx="1603804" cy="5074023"/>
          </a:xfrm>
          <a:prstGeom prst="rect">
            <a:avLst/>
          </a:prstGeom>
        </p:spPr>
      </p:pic>
      <p:sp>
        <p:nvSpPr>
          <p:cNvPr id="6" name="Content Placeholder 2"/>
          <p:cNvSpPr txBox="1">
            <a:spLocks/>
          </p:cNvSpPr>
          <p:nvPr/>
        </p:nvSpPr>
        <p:spPr>
          <a:xfrm>
            <a:off x="5567082" y="5647763"/>
            <a:ext cx="3693257" cy="10300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rtl="1"/>
            <a:r>
              <a:rPr lang="fa-IR" sz="1800" dirty="0" smtClean="0">
                <a:cs typeface="B Traffic" panose="00000400000000000000" pitchFamily="2" charset="-78"/>
              </a:rPr>
              <a:t>طلسم ها و سرودهای بودایی</a:t>
            </a:r>
          </a:p>
          <a:p>
            <a:pPr algn="just" rtl="1"/>
            <a:r>
              <a:rPr lang="fa-IR" sz="1800" dirty="0" smtClean="0">
                <a:cs typeface="B Traffic" panose="00000400000000000000" pitchFamily="2" charset="-78"/>
              </a:rPr>
              <a:t>ژاپن</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752" y="94130"/>
            <a:ext cx="609600" cy="609600"/>
          </a:xfrm>
          <a:prstGeom prst="rect">
            <a:avLst/>
          </a:prstGeom>
        </p:spPr>
      </p:pic>
    </p:spTree>
    <p:extLst>
      <p:ext uri="{BB962C8B-B14F-4D97-AF65-F5344CB8AC3E}">
        <p14:creationId xmlns:p14="http://schemas.microsoft.com/office/powerpoint/2010/main" val="1621003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50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412" y="457201"/>
            <a:ext cx="10125635" cy="4733364"/>
          </a:xfrm>
        </p:spPr>
        <p:txBody>
          <a:bodyPr>
            <a:normAutofit lnSpcReduction="10000"/>
          </a:bodyPr>
          <a:lstStyle/>
          <a:p>
            <a:pPr algn="just" rtl="1"/>
            <a:r>
              <a:rPr lang="fa-IR" sz="2800" dirty="0">
                <a:cs typeface="B Traffic" panose="00000400000000000000" pitchFamily="2" charset="-78"/>
              </a:rPr>
              <a:t>چاپ در دنیای غرب:</a:t>
            </a:r>
            <a:endParaRPr lang="en-US" sz="2800" dirty="0">
              <a:cs typeface="B Traffic" panose="00000400000000000000" pitchFamily="2" charset="-78"/>
            </a:endParaRPr>
          </a:p>
          <a:p>
            <a:pPr algn="just" rtl="1"/>
            <a:r>
              <a:rPr lang="fa-IR" dirty="0">
                <a:cs typeface="B Traffic" panose="00000400000000000000" pitchFamily="2" charset="-78"/>
              </a:rPr>
              <a:t>در شرایطی که در سرزمین چین (و کشورهای مجاور) قرن ها از پیدایش و رواج چاپ می گذشت، روش استفاده از قالب چوبی بر روی کاغذ، در قرن سیزدهم از چین به اروپا منتقل شد. این آثار چاپی با متون مذهبی و تصاویر قدسیان همراه بود که به تدریج به چاپ کتاب های کلیشه ای انجامید.</a:t>
            </a:r>
            <a:endParaRPr lang="en-US" dirty="0">
              <a:cs typeface="B Traffic" panose="00000400000000000000" pitchFamily="2" charset="-78"/>
            </a:endParaRPr>
          </a:p>
          <a:p>
            <a:pPr algn="just" rtl="1"/>
            <a:r>
              <a:rPr lang="fa-IR" dirty="0">
                <a:cs typeface="B Traffic" panose="00000400000000000000" pitchFamily="2" charset="-78"/>
              </a:rPr>
              <a:t>در قرن پانزده میلادی اختراع چاپ با حروف متحرک فلزی توسط گوتنبرگ نقطه عطفی در تاریخ چاپ شد که با طی کردن قرن ها به صنعت رسانه ای قدرتمندی تبدیل شد.</a:t>
            </a:r>
            <a:endParaRPr lang="en-US" dirty="0">
              <a:cs typeface="B Traffic" panose="00000400000000000000" pitchFamily="2" charset="-78"/>
            </a:endParaRPr>
          </a:p>
          <a:p>
            <a:pPr algn="just" rtl="1"/>
            <a:r>
              <a:rPr lang="fa-IR" dirty="0">
                <a:cs typeface="B Traffic" panose="00000400000000000000" pitchFamily="2" charset="-78"/>
              </a:rPr>
              <a:t>از جمله هنرمندانی که آثار ارزشمندی با تکنیک چاپ بجای گذاشته اند می توان، آلبرشت دورر نقاش آلمانی، رامبراند، گویا، ادوارد مانه، کته کلویتس، کاندینسکی، ماتیس و پیکاسو را نام برد.</a:t>
            </a:r>
            <a:endParaRPr lang="en-US" dirty="0">
              <a:cs typeface="B Traffic" panose="00000400000000000000" pitchFamily="2" charset="-78"/>
            </a:endParaRPr>
          </a:p>
          <a:p>
            <a:pPr algn="just" rtl="1"/>
            <a:r>
              <a:rPr lang="fa-IR" dirty="0">
                <a:cs typeface="B Traffic" panose="00000400000000000000" pitchFamily="2" charset="-78"/>
              </a:rPr>
              <a:t>اختراع چاپ سیلک اسکرین در قرن بیستم میلادی به نام ساموئل سیمون باعث شد عمل چاپ که تا ابتدای سده بیستم بیشتر روی صفحات کاغذی تخت انجام می گرفت، روی انواع سطوح با جنسهای مختلف و شکل های گوناگون ممکن شود.</a:t>
            </a:r>
            <a:endParaRPr lang="en-US" dirty="0">
              <a:cs typeface="B Traffic" panose="00000400000000000000" pitchFamily="2" charset="-78"/>
            </a:endParaRPr>
          </a:p>
          <a:p>
            <a:pPr algn="just" rtl="1"/>
            <a:r>
              <a:rPr lang="fa-IR" dirty="0">
                <a:cs typeface="B Traffic" panose="00000400000000000000" pitchFamily="2" charset="-78"/>
              </a:rPr>
              <a:t>در سده بیستم همچنین استفاده از صفحات لینولئوم در چاپ رایج گردید و هنرمندان بسیاری با این روش آثاری ارائه کردند.</a:t>
            </a:r>
            <a:endParaRPr lang="en-US" dirty="0">
              <a:cs typeface="B Traffic" panose="00000400000000000000" pitchFamily="2" charset="-7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311" y="4661204"/>
            <a:ext cx="2581835" cy="2082157"/>
          </a:xfrm>
          <a:prstGeom prst="rect">
            <a:avLst/>
          </a:prstGeom>
        </p:spPr>
      </p:pic>
      <p:sp>
        <p:nvSpPr>
          <p:cNvPr id="5" name="Content Placeholder 2"/>
          <p:cNvSpPr txBox="1">
            <a:spLocks/>
          </p:cNvSpPr>
          <p:nvPr/>
        </p:nvSpPr>
        <p:spPr>
          <a:xfrm>
            <a:off x="403410" y="5553633"/>
            <a:ext cx="3693257" cy="10300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rtl="1"/>
            <a:r>
              <a:rPr lang="fa-IR" sz="1800" dirty="0" smtClean="0">
                <a:cs typeface="B Traffic" panose="00000400000000000000" pitchFamily="2" charset="-78"/>
              </a:rPr>
              <a:t>پابلو پیکاسو</a:t>
            </a:r>
          </a:p>
          <a:p>
            <a:pPr algn="just" rtl="1"/>
            <a:r>
              <a:rPr lang="fa-IR" sz="1800" dirty="0" smtClean="0">
                <a:cs typeface="B Traffic" panose="00000400000000000000" pitchFamily="2" charset="-78"/>
              </a:rPr>
              <a:t>حاکی روی لینولئوم</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8553" y="152401"/>
            <a:ext cx="609600" cy="609600"/>
          </a:xfrm>
          <a:prstGeom prst="rect">
            <a:avLst/>
          </a:prstGeom>
        </p:spPr>
      </p:pic>
    </p:spTree>
    <p:extLst>
      <p:ext uri="{BB962C8B-B14F-4D97-AF65-F5344CB8AC3E}">
        <p14:creationId xmlns:p14="http://schemas.microsoft.com/office/powerpoint/2010/main" val="13031462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02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941" y="748553"/>
            <a:ext cx="10076747" cy="4374776"/>
          </a:xfrm>
        </p:spPr>
        <p:txBody>
          <a:bodyPr/>
          <a:lstStyle/>
          <a:p>
            <a:pPr algn="just" rtl="1"/>
            <a:r>
              <a:rPr lang="fa-IR" sz="2800" b="1" dirty="0">
                <a:cs typeface="B Traffic" panose="00000400000000000000" pitchFamily="2" charset="-78"/>
              </a:rPr>
              <a:t>پیشینه چاپ دستی در ایران</a:t>
            </a:r>
            <a:endParaRPr lang="en-US" sz="2800" dirty="0">
              <a:cs typeface="B Traffic" panose="00000400000000000000" pitchFamily="2" charset="-78"/>
            </a:endParaRPr>
          </a:p>
          <a:p>
            <a:pPr algn="just" rtl="1"/>
            <a:r>
              <a:rPr lang="fa-IR" sz="2400" dirty="0">
                <a:cs typeface="B Traffic" panose="00000400000000000000" pitchFamily="2" charset="-78"/>
              </a:rPr>
              <a:t>مهرها قدیمی ترین نشانه های مرتبط با چاپ در ایران بودند. در دوره ساسانی استفاده از پارچه های چاپی متداول بود و با استفاده از قالب های چوبی بر پارچه های گوناگون نقوشی را چاپ می کردند. در دوره ایلخانیان مغول پول کاغذی چاو در مدت کوتاهی رایج بود که به دلیل استقبال نکردن مردم ار بین رفت. این پول ها به تقلید از پول های کاغذی چینی بود که دستگاه چاپ مربوط به آن را نیز از چین آورده بودند.</a:t>
            </a:r>
            <a:endParaRPr lang="en-US" sz="2400" dirty="0">
              <a:cs typeface="B Traffic" panose="00000400000000000000" pitchFamily="2" charset="-78"/>
            </a:endParaRPr>
          </a:p>
          <a:p>
            <a:pPr algn="just" rtl="1"/>
            <a:r>
              <a:rPr lang="fa-IR" sz="2400" dirty="0">
                <a:cs typeface="B Traffic" panose="00000400000000000000" pitchFamily="2" charset="-78"/>
              </a:rPr>
              <a:t>نقش های چاپ شده بر حاشیه بعضی کتابهای دوره تیموری نیز نشان از استفاده از قالب های چوبی در </a:t>
            </a:r>
            <a:r>
              <a:rPr lang="fa-IR" sz="2400" dirty="0" smtClean="0">
                <a:cs typeface="B Traffic" panose="00000400000000000000" pitchFamily="2" charset="-78"/>
              </a:rPr>
              <a:t>سده </a:t>
            </a:r>
            <a:r>
              <a:rPr lang="fa-IR" sz="2400" dirty="0">
                <a:cs typeface="B Traffic" panose="00000400000000000000" pitchFamily="2" charset="-78"/>
              </a:rPr>
              <a:t>دهم هجری دارد.</a:t>
            </a:r>
            <a:endParaRPr lang="en-US" sz="2400" dirty="0">
              <a:cs typeface="B Traffic" panose="00000400000000000000" pitchFamily="2" charset="-7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2212" y="3726709"/>
            <a:ext cx="2193662" cy="3117844"/>
          </a:xfrm>
          <a:prstGeom prst="rect">
            <a:avLst/>
          </a:prstGeom>
        </p:spPr>
      </p:pic>
      <p:sp>
        <p:nvSpPr>
          <p:cNvPr id="5" name="Content Placeholder 2"/>
          <p:cNvSpPr txBox="1">
            <a:spLocks/>
          </p:cNvSpPr>
          <p:nvPr/>
        </p:nvSpPr>
        <p:spPr>
          <a:xfrm>
            <a:off x="3899646" y="5468913"/>
            <a:ext cx="3693257" cy="10300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rtl="1"/>
            <a:r>
              <a:rPr lang="fa-IR" sz="1800" dirty="0" smtClean="0">
                <a:cs typeface="B Traffic" panose="00000400000000000000" pitchFamily="2" charset="-78"/>
              </a:rPr>
              <a:t>نقش فردوسی</a:t>
            </a:r>
          </a:p>
          <a:p>
            <a:pPr algn="just" rtl="1"/>
            <a:r>
              <a:rPr lang="fa-IR" sz="1800" dirty="0" smtClean="0">
                <a:cs typeface="B Traffic" panose="00000400000000000000" pitchFamily="2" charset="-78"/>
              </a:rPr>
              <a:t>با قالب قلمکار – دوره تیموری</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9235" y="273423"/>
            <a:ext cx="609600" cy="609600"/>
          </a:xfrm>
          <a:prstGeom prst="rect">
            <a:avLst/>
          </a:prstGeom>
        </p:spPr>
      </p:pic>
    </p:spTree>
    <p:extLst>
      <p:ext uri="{BB962C8B-B14F-4D97-AF65-F5344CB8AC3E}">
        <p14:creationId xmlns:p14="http://schemas.microsoft.com/office/powerpoint/2010/main" val="3358348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50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647" y="627530"/>
            <a:ext cx="9767465" cy="3191435"/>
          </a:xfrm>
        </p:spPr>
        <p:txBody>
          <a:bodyPr>
            <a:normAutofit/>
          </a:bodyPr>
          <a:lstStyle/>
          <a:p>
            <a:pPr algn="just" rtl="1"/>
            <a:r>
              <a:rPr lang="fa-IR" sz="2400" dirty="0">
                <a:cs typeface="B Traffic" panose="00000400000000000000" pitchFamily="2" charset="-78"/>
              </a:rPr>
              <a:t>از دوره صفویه نیز نمونه هایی از پارچه باقی مانده که روی آنها با استفاده از قالب های چوبی نقش زده اند. بنظر می رسد که چاپ پارچه های قلمکار که تا امروز در صنایع دستی ایران حفظ شده، در ادامه همین سنت باشد.</a:t>
            </a:r>
            <a:endParaRPr lang="en-US" sz="2400" dirty="0">
              <a:cs typeface="B Traffic" panose="00000400000000000000" pitchFamily="2" charset="-78"/>
            </a:endParaRPr>
          </a:p>
          <a:p>
            <a:pPr algn="just" rtl="1"/>
            <a:r>
              <a:rPr lang="fa-IR" sz="2400" dirty="0">
                <a:cs typeface="B Traffic" panose="00000400000000000000" pitchFamily="2" charset="-78"/>
              </a:rPr>
              <a:t>نوع دیگری از آثار چاپی در عصر قاجار وجود داشته که به عیدی سازی معروف است. در این شیوه نقوش مختلف با استفاده از قالب های چوبی بر روی کاغذ چاپ می شده. این نمونه ها بصورت کارتهای چاپ شده به عنوان عیدی در مکتب خانه ها به شاگردان هدیه داده می شد. </a:t>
            </a:r>
            <a:endParaRPr lang="en-US" sz="2400" dirty="0">
              <a:cs typeface="B Traffic"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249" y="3488554"/>
            <a:ext cx="4486163" cy="3055905"/>
          </a:xfrm>
          <a:prstGeom prst="rect">
            <a:avLst/>
          </a:prstGeom>
        </p:spPr>
      </p:pic>
      <p:sp>
        <p:nvSpPr>
          <p:cNvPr id="5" name="Content Placeholder 2"/>
          <p:cNvSpPr txBox="1">
            <a:spLocks/>
          </p:cNvSpPr>
          <p:nvPr/>
        </p:nvSpPr>
        <p:spPr>
          <a:xfrm>
            <a:off x="6118412" y="5823685"/>
            <a:ext cx="2752736" cy="604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rtl="1"/>
            <a:r>
              <a:rPr lang="fa-IR" sz="1800" dirty="0" smtClean="0">
                <a:cs typeface="B Traffic" panose="00000400000000000000" pitchFamily="2" charset="-78"/>
              </a:rPr>
              <a:t>نمونه های عیدی سازی</a:t>
            </a:r>
          </a:p>
        </p:txBody>
      </p:sp>
    </p:spTree>
    <p:extLst>
      <p:ext uri="{BB962C8B-B14F-4D97-AF65-F5344CB8AC3E}">
        <p14:creationId xmlns:p14="http://schemas.microsoft.com/office/powerpoint/2010/main" val="2738417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517</TotalTime>
  <Words>917</Words>
  <Application>Microsoft Office PowerPoint</Application>
  <PresentationFormat>Widescreen</PresentationFormat>
  <Paragraphs>36</Paragraphs>
  <Slides>7</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 Titr</vt:lpstr>
      <vt:lpstr>B Traffic</vt:lpstr>
      <vt:lpstr>Century Gothic</vt:lpstr>
      <vt:lpstr>Wingdings 3</vt:lpstr>
      <vt:lpstr>Ion</vt:lpstr>
      <vt:lpstr>دانشگاه فنی و حرفه ای استان کرمان آموزشکده دختران سیرجان - کوثر</vt:lpstr>
      <vt:lpstr>تاریخچه چاپ</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دانشگاه فنی و حرفه ای استان کرمان آموزشکده دختران سیرجان - کوثر</dc:title>
  <dc:creator>Fatemeh Blv</dc:creator>
  <cp:lastModifiedBy>Fatemeh Blv</cp:lastModifiedBy>
  <cp:revision>36</cp:revision>
  <dcterms:created xsi:type="dcterms:W3CDTF">2020-04-14T17:21:28Z</dcterms:created>
  <dcterms:modified xsi:type="dcterms:W3CDTF">2020-04-18T11:42:06Z</dcterms:modified>
</cp:coreProperties>
</file>