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42"/>
  </p:notesMasterIdLst>
  <p:sldIdLst>
    <p:sldId id="256" r:id="rId2"/>
    <p:sldId id="257" r:id="rId3"/>
    <p:sldId id="263" r:id="rId4"/>
    <p:sldId id="258" r:id="rId5"/>
    <p:sldId id="259" r:id="rId6"/>
    <p:sldId id="262" r:id="rId7"/>
    <p:sldId id="260" r:id="rId8"/>
    <p:sldId id="261" r:id="rId9"/>
    <p:sldId id="264" r:id="rId10"/>
    <p:sldId id="265" r:id="rId11"/>
    <p:sldId id="266" r:id="rId12"/>
    <p:sldId id="267" r:id="rId13"/>
    <p:sldId id="275" r:id="rId14"/>
    <p:sldId id="276" r:id="rId15"/>
    <p:sldId id="268" r:id="rId16"/>
    <p:sldId id="269" r:id="rId17"/>
    <p:sldId id="272" r:id="rId18"/>
    <p:sldId id="273" r:id="rId19"/>
    <p:sldId id="274" r:id="rId20"/>
    <p:sldId id="294" r:id="rId21"/>
    <p:sldId id="277" r:id="rId22"/>
    <p:sldId id="271" r:id="rId23"/>
    <p:sldId id="278" r:id="rId24"/>
    <p:sldId id="279" r:id="rId25"/>
    <p:sldId id="280" r:id="rId26"/>
    <p:sldId id="281" r:id="rId27"/>
    <p:sldId id="282" r:id="rId28"/>
    <p:sldId id="283" r:id="rId29"/>
    <p:sldId id="284" r:id="rId30"/>
    <p:sldId id="285" r:id="rId31"/>
    <p:sldId id="286" r:id="rId32"/>
    <p:sldId id="288" r:id="rId33"/>
    <p:sldId id="289" r:id="rId34"/>
    <p:sldId id="290" r:id="rId35"/>
    <p:sldId id="291" r:id="rId36"/>
    <p:sldId id="292" r:id="rId37"/>
    <p:sldId id="293" r:id="rId38"/>
    <p:sldId id="295" r:id="rId39"/>
    <p:sldId id="296" r:id="rId40"/>
    <p:sldId id="297" r:id="rId4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5" d="100"/>
          <a:sy n="75" d="100"/>
        </p:scale>
        <p:origin x="-1014" y="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2579BF0-3D60-4F71-9785-D17F32FAB908}" type="datetimeFigureOut">
              <a:rPr lang="fa-IR" smtClean="0"/>
              <a:pPr/>
              <a:t>01/27/1441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9A2D792-9D35-4DB6-B33F-4EF13ED6519F}"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19A2D792-9D35-4DB6-B33F-4EF13ED6519F}" type="slidenum">
              <a:rPr lang="fa-IR" smtClean="0"/>
              <a:pPr/>
              <a:t>2</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78439C8-CE62-472C-8BD1-F5EA169493AA}" type="datetimeFigureOut">
              <a:rPr lang="fa-IR" smtClean="0"/>
              <a:pPr/>
              <a:t>01/27/1441</a:t>
            </a:fld>
            <a:endParaRPr lang="fa-IR"/>
          </a:p>
        </p:txBody>
      </p:sp>
      <p:sp>
        <p:nvSpPr>
          <p:cNvPr id="17" name="Footer Placeholder 16"/>
          <p:cNvSpPr>
            <a:spLocks noGrp="1"/>
          </p:cNvSpPr>
          <p:nvPr>
            <p:ph type="ftr" sz="quarter" idx="11"/>
          </p:nvPr>
        </p:nvSpPr>
        <p:spPr>
          <a:xfrm>
            <a:off x="5410200" y="4205288"/>
            <a:ext cx="1295400" cy="457200"/>
          </a:xfrm>
        </p:spPr>
        <p:txBody>
          <a:bodyPr/>
          <a:lstStyle/>
          <a:p>
            <a:endParaRPr lang="fa-I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8AEC7944-448D-41EF-BE1B-FCB376665C00}"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8439C8-CE62-472C-8BD1-F5EA169493AA}" type="datetimeFigureOut">
              <a:rPr lang="fa-IR" smtClean="0"/>
              <a:pPr/>
              <a:t>01/27/1441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AEC7944-448D-41EF-BE1B-FCB376665C0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8439C8-CE62-472C-8BD1-F5EA169493AA}" type="datetimeFigureOut">
              <a:rPr lang="fa-IR" smtClean="0"/>
              <a:pPr/>
              <a:t>01/27/1441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AEC7944-448D-41EF-BE1B-FCB376665C00}"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8439C8-CE62-472C-8BD1-F5EA169493AA}" type="datetimeFigureOut">
              <a:rPr lang="fa-IR" smtClean="0"/>
              <a:pPr/>
              <a:t>01/27/1441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AEC7944-448D-41EF-BE1B-FCB376665C00}"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78439C8-CE62-472C-8BD1-F5EA169493AA}" type="datetimeFigureOut">
              <a:rPr lang="fa-IR" smtClean="0"/>
              <a:pPr/>
              <a:t>01/27/1441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AEC7944-448D-41EF-BE1B-FCB376665C00}"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8439C8-CE62-472C-8BD1-F5EA169493AA}" type="datetimeFigureOut">
              <a:rPr lang="fa-IR" smtClean="0"/>
              <a:pPr/>
              <a:t>01/27/1441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AEC7944-448D-41EF-BE1B-FCB376665C00}"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78439C8-CE62-472C-8BD1-F5EA169493AA}" type="datetimeFigureOut">
              <a:rPr lang="fa-IR" smtClean="0"/>
              <a:pPr/>
              <a:t>01/27/1441</a:t>
            </a:fld>
            <a:endParaRPr lang="fa-IR"/>
          </a:p>
        </p:txBody>
      </p:sp>
      <p:sp>
        <p:nvSpPr>
          <p:cNvPr id="27" name="Slide Number Placeholder 26"/>
          <p:cNvSpPr>
            <a:spLocks noGrp="1"/>
          </p:cNvSpPr>
          <p:nvPr>
            <p:ph type="sldNum" sz="quarter" idx="11"/>
          </p:nvPr>
        </p:nvSpPr>
        <p:spPr/>
        <p:txBody>
          <a:bodyPr rtlCol="0"/>
          <a:lstStyle/>
          <a:p>
            <a:fld id="{8AEC7944-448D-41EF-BE1B-FCB376665C00}" type="slidenum">
              <a:rPr lang="fa-IR" smtClean="0"/>
              <a:pPr/>
              <a:t>‹#›</a:t>
            </a:fld>
            <a:endParaRPr lang="fa-IR"/>
          </a:p>
        </p:txBody>
      </p:sp>
      <p:sp>
        <p:nvSpPr>
          <p:cNvPr id="28" name="Footer Placeholder 27"/>
          <p:cNvSpPr>
            <a:spLocks noGrp="1"/>
          </p:cNvSpPr>
          <p:nvPr>
            <p:ph type="ftr" sz="quarter" idx="12"/>
          </p:nvPr>
        </p:nvSpPr>
        <p:spPr/>
        <p:txBody>
          <a:bodyPr rtlCol="0"/>
          <a:lstStyle/>
          <a:p>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78439C8-CE62-472C-8BD1-F5EA169493AA}" type="datetimeFigureOut">
              <a:rPr lang="fa-IR" smtClean="0"/>
              <a:pPr/>
              <a:t>01/27/1441</a:t>
            </a:fld>
            <a:endParaRPr lang="fa-IR"/>
          </a:p>
        </p:txBody>
      </p:sp>
      <p:sp>
        <p:nvSpPr>
          <p:cNvPr id="4" name="Footer Placeholder 3"/>
          <p:cNvSpPr>
            <a:spLocks noGrp="1"/>
          </p:cNvSpPr>
          <p:nvPr>
            <p:ph type="ftr" sz="quarter" idx="11"/>
          </p:nvPr>
        </p:nvSpPr>
        <p:spPr>
          <a:xfrm>
            <a:off x="5257800" y="612648"/>
            <a:ext cx="1325880" cy="457200"/>
          </a:xfrm>
        </p:spPr>
        <p:txBody>
          <a:bodyPr/>
          <a:lstStyle/>
          <a:p>
            <a:endParaRPr lang="fa-IR"/>
          </a:p>
        </p:txBody>
      </p:sp>
      <p:sp>
        <p:nvSpPr>
          <p:cNvPr id="5" name="Slide Number Placeholder 4"/>
          <p:cNvSpPr>
            <a:spLocks noGrp="1"/>
          </p:cNvSpPr>
          <p:nvPr>
            <p:ph type="sldNum" sz="quarter" idx="12"/>
          </p:nvPr>
        </p:nvSpPr>
        <p:spPr>
          <a:xfrm>
            <a:off x="8174736" y="2272"/>
            <a:ext cx="762000" cy="365760"/>
          </a:xfrm>
        </p:spPr>
        <p:txBody>
          <a:bodyPr/>
          <a:lstStyle/>
          <a:p>
            <a:fld id="{8AEC7944-448D-41EF-BE1B-FCB376665C00}"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8439C8-CE62-472C-8BD1-F5EA169493AA}" type="datetimeFigureOut">
              <a:rPr lang="fa-IR" smtClean="0"/>
              <a:pPr/>
              <a:t>01/27/1441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AEC7944-448D-41EF-BE1B-FCB376665C0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8439C8-CE62-472C-8BD1-F5EA169493AA}" type="datetimeFigureOut">
              <a:rPr lang="fa-IR" smtClean="0"/>
              <a:pPr/>
              <a:t>01/27/1441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AEC7944-448D-41EF-BE1B-FCB376665C00}"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78439C8-CE62-472C-8BD1-F5EA169493AA}" type="datetimeFigureOut">
              <a:rPr lang="fa-IR" smtClean="0"/>
              <a:pPr/>
              <a:t>01/27/1441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AEC7944-448D-41EF-BE1B-FCB376665C00}"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78439C8-CE62-472C-8BD1-F5EA169493AA}" type="datetimeFigureOut">
              <a:rPr lang="fa-IR" smtClean="0"/>
              <a:pPr/>
              <a:t>01/27/1441</a:t>
            </a:fld>
            <a:endParaRPr lang="fa-I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a-I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8AEC7944-448D-41EF-BE1B-FCB376665C00}"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a:xfrm>
            <a:off x="357158" y="4357694"/>
            <a:ext cx="4953000" cy="1752600"/>
          </a:xfrm>
        </p:spPr>
        <p:txBody>
          <a:bodyPr>
            <a:normAutofit/>
          </a:bodyPr>
          <a:lstStyle/>
          <a:p>
            <a:pPr algn="ctr"/>
            <a:r>
              <a:rPr lang="fa-IR" sz="4400" dirty="0" smtClean="0">
                <a:cs typeface="B Titr" pitchFamily="2" charset="-78"/>
              </a:rPr>
              <a:t>شناخت و طراحی معماری روستا</a:t>
            </a:r>
            <a:endParaRPr lang="fa-IR" sz="4400" dirty="0">
              <a:cs typeface="B Titr" pitchFamily="2" charset="-78"/>
            </a:endParaRPr>
          </a:p>
        </p:txBody>
      </p:sp>
      <p:pic>
        <p:nvPicPr>
          <p:cNvPr id="4" name="Picture 3" descr="L00872703383.jpg"/>
          <p:cNvPicPr>
            <a:picLocks noChangeAspect="1"/>
          </p:cNvPicPr>
          <p:nvPr/>
        </p:nvPicPr>
        <p:blipFill>
          <a:blip r:embed="rId2" cstate="print"/>
          <a:srcRect b="5480"/>
          <a:stretch>
            <a:fillRect/>
          </a:stretch>
        </p:blipFill>
        <p:spPr>
          <a:xfrm>
            <a:off x="3929058" y="0"/>
            <a:ext cx="5214942" cy="32861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46"/>
            <a:ext cx="8229600" cy="1066800"/>
          </a:xfrm>
        </p:spPr>
        <p:txBody>
          <a:bodyPr/>
          <a:lstStyle/>
          <a:p>
            <a:r>
              <a:rPr lang="fa-IR" dirty="0" smtClean="0"/>
              <a:t>طبقه بندی کاربری های زمین</a:t>
            </a:r>
            <a:endParaRPr lang="fa-IR" dirty="0"/>
          </a:p>
        </p:txBody>
      </p:sp>
      <p:sp>
        <p:nvSpPr>
          <p:cNvPr id="3" name="Content Placeholder 2"/>
          <p:cNvSpPr>
            <a:spLocks noGrp="1"/>
          </p:cNvSpPr>
          <p:nvPr>
            <p:ph idx="1"/>
          </p:nvPr>
        </p:nvSpPr>
        <p:spPr/>
        <p:txBody>
          <a:bodyPr/>
          <a:lstStyle/>
          <a:p>
            <a:endParaRPr lang="fa-IR" dirty="0" smtClean="0"/>
          </a:p>
          <a:p>
            <a:pPr algn="just"/>
            <a:r>
              <a:rPr lang="fa-IR" dirty="0" smtClean="0"/>
              <a:t>طبقه بندی های معمول در طرح های هادی روستایی عمدتا برگرفته از الگوهای مطالعات شهری است که خود اغلب بنا به تشخیص مشاور و </a:t>
            </a:r>
            <a:r>
              <a:rPr lang="fa-IR" b="1" dirty="0" smtClean="0"/>
              <a:t>نقش و شرایط روستا </a:t>
            </a:r>
            <a:r>
              <a:rPr lang="fa-IR" dirty="0" smtClean="0"/>
              <a:t>تغییراتی در آن ایجاد می شود.</a:t>
            </a:r>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46"/>
            <a:ext cx="8229600" cy="1066800"/>
          </a:xfrm>
        </p:spPr>
        <p:txBody>
          <a:bodyPr/>
          <a:lstStyle/>
          <a:p>
            <a:r>
              <a:rPr lang="fa-IR" dirty="0" smtClean="0"/>
              <a:t>مکانیابی کاربری ها</a:t>
            </a:r>
            <a:endParaRPr lang="fa-IR" dirty="0"/>
          </a:p>
        </p:txBody>
      </p:sp>
      <p:sp>
        <p:nvSpPr>
          <p:cNvPr id="3" name="Content Placeholder 2"/>
          <p:cNvSpPr>
            <a:spLocks noGrp="1"/>
          </p:cNvSpPr>
          <p:nvPr>
            <p:ph idx="1"/>
          </p:nvPr>
        </p:nvSpPr>
        <p:spPr>
          <a:xfrm>
            <a:off x="714348" y="2249424"/>
            <a:ext cx="7972452" cy="4325112"/>
          </a:xfrm>
        </p:spPr>
        <p:txBody>
          <a:bodyPr>
            <a:normAutofit fontScale="92500" lnSpcReduction="10000"/>
          </a:bodyPr>
          <a:lstStyle/>
          <a:p>
            <a:pPr>
              <a:buFont typeface="Wingdings" pitchFamily="2" charset="2"/>
              <a:buChar char="v"/>
            </a:pPr>
            <a:r>
              <a:rPr lang="fa-IR" dirty="0" smtClean="0">
                <a:cs typeface="B Yagut" pitchFamily="2" charset="-78"/>
              </a:rPr>
              <a:t>مکانیابی در برنامه ریزی کاربری زمین به معنی:</a:t>
            </a:r>
          </a:p>
          <a:p>
            <a:pPr>
              <a:buNone/>
            </a:pPr>
            <a:r>
              <a:rPr lang="fa-IR" dirty="0" smtClean="0">
                <a:cs typeface="B Yagut" pitchFamily="2" charset="-78"/>
              </a:rPr>
              <a:t> </a:t>
            </a:r>
            <a:r>
              <a:rPr lang="fa-IR" b="1" u="sng" dirty="0" smtClean="0">
                <a:cs typeface="B Yagut" pitchFamily="2" charset="-78"/>
              </a:rPr>
              <a:t>استقرار کاربری های پیشنهادی در مکان مناسب</a:t>
            </a:r>
            <a:r>
              <a:rPr lang="fa-IR" b="1" dirty="0" smtClean="0">
                <a:cs typeface="B Yagut" pitchFamily="2" charset="-78"/>
              </a:rPr>
              <a:t> </a:t>
            </a:r>
            <a:r>
              <a:rPr lang="fa-IR" dirty="0" smtClean="0">
                <a:cs typeface="B Yagut" pitchFamily="2" charset="-78"/>
              </a:rPr>
              <a:t>آنهاست.</a:t>
            </a:r>
          </a:p>
          <a:p>
            <a:pPr>
              <a:buNone/>
            </a:pPr>
            <a:endParaRPr lang="fa-IR" dirty="0" smtClean="0">
              <a:cs typeface="B Yagut" pitchFamily="2" charset="-78"/>
            </a:endParaRPr>
          </a:p>
          <a:p>
            <a:pPr>
              <a:buFont typeface="Wingdings" pitchFamily="2" charset="2"/>
              <a:buChar char="v"/>
            </a:pPr>
            <a:r>
              <a:rPr lang="fa-IR" dirty="0" smtClean="0">
                <a:cs typeface="B Yagut" pitchFamily="2" charset="-78"/>
              </a:rPr>
              <a:t>معیارهای مهم در استقرار کاربری ها:</a:t>
            </a:r>
          </a:p>
          <a:p>
            <a:r>
              <a:rPr lang="fa-IR" dirty="0" smtClean="0">
                <a:cs typeface="B Yagut" pitchFamily="2" charset="-78"/>
              </a:rPr>
              <a:t>سازگاری با کاربری های مجاور</a:t>
            </a:r>
          </a:p>
          <a:p>
            <a:r>
              <a:rPr lang="fa-IR" dirty="0" smtClean="0">
                <a:cs typeface="B Yagut" pitchFamily="2" charset="-78"/>
              </a:rPr>
              <a:t>دسترسی آسان به کاربری برای همگان</a:t>
            </a:r>
          </a:p>
          <a:p>
            <a:r>
              <a:rPr lang="fa-IR" dirty="0" smtClean="0">
                <a:cs typeface="B Yagut" pitchFamily="2" charset="-78"/>
              </a:rPr>
              <a:t>رعایت عدالت در توزیع کاربری ها</a:t>
            </a:r>
          </a:p>
          <a:p>
            <a:endParaRPr lang="fa-IR" dirty="0" smtClean="0">
              <a:cs typeface="B Yagut" pitchFamily="2" charset="-78"/>
            </a:endParaRPr>
          </a:p>
          <a:p>
            <a:pPr algn="just">
              <a:buFont typeface="Wingdings" pitchFamily="2" charset="2"/>
              <a:buChar char="v"/>
            </a:pPr>
            <a:r>
              <a:rPr lang="fa-IR" dirty="0" smtClean="0">
                <a:cs typeface="B Yagut" pitchFamily="2" charset="-78"/>
              </a:rPr>
              <a:t>یکی از روش های اساسی در مکانیابی کاربری ها تقسیم کاربری ها به سه دسته کلی : کاربری های مربوط به فعالیت های </a:t>
            </a:r>
            <a:r>
              <a:rPr lang="fa-IR" b="1" dirty="0" smtClean="0">
                <a:cs typeface="B Yagut" pitchFamily="2" charset="-78"/>
              </a:rPr>
              <a:t>زیستی</a:t>
            </a:r>
            <a:r>
              <a:rPr lang="fa-IR" dirty="0" smtClean="0">
                <a:cs typeface="B Yagut" pitchFamily="2" charset="-78"/>
              </a:rPr>
              <a:t>، فعالیت های </a:t>
            </a:r>
            <a:r>
              <a:rPr lang="fa-IR" b="1" dirty="0" smtClean="0">
                <a:cs typeface="B Yagut" pitchFamily="2" charset="-78"/>
              </a:rPr>
              <a:t>اقتصادی</a:t>
            </a:r>
            <a:r>
              <a:rPr lang="fa-IR" dirty="0" smtClean="0">
                <a:cs typeface="B Yagut" pitchFamily="2" charset="-78"/>
              </a:rPr>
              <a:t> و فعالیت های </a:t>
            </a:r>
            <a:r>
              <a:rPr lang="fa-IR" b="1" dirty="0" smtClean="0">
                <a:cs typeface="B Yagut" pitchFamily="2" charset="-78"/>
              </a:rPr>
              <a:t>تفریحی</a:t>
            </a:r>
            <a:endParaRPr lang="fa-IR" b="1" dirty="0">
              <a:cs typeface="B Yagut"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46"/>
            <a:ext cx="8229600" cy="1066800"/>
          </a:xfrm>
        </p:spPr>
        <p:txBody>
          <a:bodyPr/>
          <a:lstStyle/>
          <a:p>
            <a:r>
              <a:rPr lang="fa-IR" dirty="0" smtClean="0"/>
              <a:t>مسایل مورد نظر در تعیین سرانه</a:t>
            </a:r>
            <a:endParaRPr lang="fa-IR" dirty="0"/>
          </a:p>
        </p:txBody>
      </p:sp>
      <p:sp>
        <p:nvSpPr>
          <p:cNvPr id="3" name="Content Placeholder 2"/>
          <p:cNvSpPr>
            <a:spLocks noGrp="1"/>
          </p:cNvSpPr>
          <p:nvPr>
            <p:ph idx="1"/>
          </p:nvPr>
        </p:nvSpPr>
        <p:spPr>
          <a:xfrm>
            <a:off x="571472" y="2249424"/>
            <a:ext cx="8115328" cy="4325112"/>
          </a:xfrm>
        </p:spPr>
        <p:txBody>
          <a:bodyPr/>
          <a:lstStyle/>
          <a:p>
            <a:pPr>
              <a:lnSpc>
                <a:spcPct val="150000"/>
              </a:lnSpc>
            </a:pPr>
            <a:endParaRPr lang="fa-IR" dirty="0" smtClean="0">
              <a:cs typeface="B Yagut" pitchFamily="2" charset="-78"/>
            </a:endParaRPr>
          </a:p>
          <a:p>
            <a:pPr>
              <a:lnSpc>
                <a:spcPct val="150000"/>
              </a:lnSpc>
            </a:pPr>
            <a:r>
              <a:rPr lang="fa-IR" dirty="0" smtClean="0">
                <a:cs typeface="B Yagut" pitchFamily="2" charset="-78"/>
              </a:rPr>
              <a:t>سرانه کاربری های مختلف در وضع موجود روستا</a:t>
            </a:r>
          </a:p>
          <a:p>
            <a:pPr>
              <a:lnSpc>
                <a:spcPct val="150000"/>
              </a:lnSpc>
            </a:pPr>
            <a:r>
              <a:rPr lang="fa-IR" dirty="0" smtClean="0">
                <a:cs typeface="B Yagut" pitchFamily="2" charset="-78"/>
              </a:rPr>
              <a:t>پیش بینی نیاز های آینده محدود به افق طرح با توجه به رشد جمعیت و شرایط روستا</a:t>
            </a:r>
            <a:endParaRPr lang="fa-IR" dirty="0">
              <a:cs typeface="B Yagut"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فرمول پیش بینی رشد جمعیت</a:t>
            </a:r>
            <a:endParaRPr lang="fa-IR" dirty="0"/>
          </a:p>
        </p:txBody>
      </p:sp>
      <p:sp>
        <p:nvSpPr>
          <p:cNvPr id="3" name="Content Placeholder 2"/>
          <p:cNvSpPr>
            <a:spLocks noGrp="1"/>
          </p:cNvSpPr>
          <p:nvPr>
            <p:ph idx="1"/>
          </p:nvPr>
        </p:nvSpPr>
        <p:spPr>
          <a:xfrm>
            <a:off x="457200" y="2820928"/>
            <a:ext cx="3543296" cy="965262"/>
          </a:xfrm>
        </p:spPr>
        <p:txBody>
          <a:bodyPr/>
          <a:lstStyle/>
          <a:p>
            <a:pPr algn="l">
              <a:buNone/>
            </a:pPr>
            <a:r>
              <a:rPr lang="en-US" dirty="0" smtClean="0"/>
              <a:t>r=             -1   ×100 </a:t>
            </a:r>
            <a:endParaRPr lang="fa-IR"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071538" y="2357430"/>
            <a:ext cx="762000" cy="1323975"/>
          </a:xfrm>
          <a:prstGeom prst="rect">
            <a:avLst/>
          </a:prstGeom>
          <a:noFill/>
        </p:spPr>
      </p:pic>
      <p:sp>
        <p:nvSpPr>
          <p:cNvPr id="6" name="Left Bracket 5"/>
          <p:cNvSpPr/>
          <p:nvPr/>
        </p:nvSpPr>
        <p:spPr>
          <a:xfrm>
            <a:off x="1000100" y="2571744"/>
            <a:ext cx="142876" cy="1143008"/>
          </a:xfrm>
          <a:prstGeom prst="leftBracket">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
        <p:nvSpPr>
          <p:cNvPr id="7" name="Left Bracket 6"/>
          <p:cNvSpPr/>
          <p:nvPr/>
        </p:nvSpPr>
        <p:spPr>
          <a:xfrm flipH="1">
            <a:off x="2285984" y="2571744"/>
            <a:ext cx="142876" cy="1143008"/>
          </a:xfrm>
          <a:prstGeom prst="leftBracket">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
        <p:nvSpPr>
          <p:cNvPr id="8" name="TextBox 7"/>
          <p:cNvSpPr txBox="1"/>
          <p:nvPr/>
        </p:nvSpPr>
        <p:spPr>
          <a:xfrm>
            <a:off x="5429256" y="2857496"/>
            <a:ext cx="2714644" cy="369332"/>
          </a:xfrm>
          <a:prstGeom prst="rect">
            <a:avLst/>
          </a:prstGeom>
          <a:noFill/>
        </p:spPr>
        <p:txBody>
          <a:bodyPr wrap="square" rtlCol="1">
            <a:spAutoFit/>
          </a:bodyPr>
          <a:lstStyle/>
          <a:p>
            <a:r>
              <a:rPr lang="fa-IR" dirty="0" smtClean="0"/>
              <a:t>نرخ رشد جمعیت</a:t>
            </a:r>
            <a:endParaRPr lang="fa-IR" dirty="0"/>
          </a:p>
        </p:txBody>
      </p:sp>
      <p:sp>
        <p:nvSpPr>
          <p:cNvPr id="9" name="TextBox 8"/>
          <p:cNvSpPr txBox="1"/>
          <p:nvPr/>
        </p:nvSpPr>
        <p:spPr>
          <a:xfrm>
            <a:off x="5500694" y="5059932"/>
            <a:ext cx="2714644" cy="369332"/>
          </a:xfrm>
          <a:prstGeom prst="rect">
            <a:avLst/>
          </a:prstGeom>
          <a:noFill/>
        </p:spPr>
        <p:txBody>
          <a:bodyPr wrap="square" rtlCol="1">
            <a:spAutoFit/>
          </a:bodyPr>
          <a:lstStyle/>
          <a:p>
            <a:r>
              <a:rPr lang="fa-IR" dirty="0" smtClean="0"/>
              <a:t>پیش بینی جمعیت بعد از </a:t>
            </a:r>
            <a:r>
              <a:rPr lang="en-US" dirty="0" smtClean="0"/>
              <a:t>n </a:t>
            </a:r>
            <a:r>
              <a:rPr lang="fa-IR" dirty="0" smtClean="0"/>
              <a:t> سال</a:t>
            </a:r>
            <a:endParaRPr lang="fa-IR" dirty="0"/>
          </a:p>
        </p:txBody>
      </p:sp>
      <p:sp>
        <p:nvSpPr>
          <p:cNvPr id="10" name="TextBox 9"/>
          <p:cNvSpPr txBox="1"/>
          <p:nvPr/>
        </p:nvSpPr>
        <p:spPr>
          <a:xfrm>
            <a:off x="500034" y="4929198"/>
            <a:ext cx="3786214" cy="646331"/>
          </a:xfrm>
          <a:prstGeom prst="rect">
            <a:avLst/>
          </a:prstGeom>
          <a:noFill/>
        </p:spPr>
        <p:txBody>
          <a:bodyPr wrap="square" rtlCol="1">
            <a:spAutoFit/>
          </a:bodyPr>
          <a:lstStyle/>
          <a:p>
            <a:pPr algn="l"/>
            <a:r>
              <a:rPr lang="en-US" sz="3200" dirty="0" err="1" smtClean="0"/>
              <a:t>P</a:t>
            </a:r>
            <a:r>
              <a:rPr lang="en-US" sz="2800" dirty="0" err="1" smtClean="0"/>
              <a:t>n</a:t>
            </a:r>
            <a:r>
              <a:rPr lang="en-US" sz="3200" dirty="0" smtClean="0"/>
              <a:t> = P</a:t>
            </a:r>
            <a:r>
              <a:rPr lang="en-US" sz="2800" dirty="0" smtClean="0"/>
              <a:t>0</a:t>
            </a:r>
            <a:r>
              <a:rPr lang="en-US" sz="3600" dirty="0" smtClean="0"/>
              <a:t>(1+r)</a:t>
            </a:r>
            <a:endParaRPr lang="fa-IR" sz="3200" dirty="0"/>
          </a:p>
        </p:txBody>
      </p:sp>
      <p:sp>
        <p:nvSpPr>
          <p:cNvPr id="11" name="TextBox 10"/>
          <p:cNvSpPr txBox="1"/>
          <p:nvPr/>
        </p:nvSpPr>
        <p:spPr>
          <a:xfrm>
            <a:off x="2857488" y="4714884"/>
            <a:ext cx="500066" cy="523220"/>
          </a:xfrm>
          <a:prstGeom prst="rect">
            <a:avLst/>
          </a:prstGeom>
          <a:noFill/>
        </p:spPr>
        <p:txBody>
          <a:bodyPr wrap="square" rtlCol="1">
            <a:spAutoFit/>
          </a:bodyPr>
          <a:lstStyle/>
          <a:p>
            <a:r>
              <a:rPr lang="en-US" sz="2800" dirty="0" smtClean="0"/>
              <a:t>n</a:t>
            </a:r>
            <a:endParaRPr lang="fa-I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4" name="Title 1"/>
          <p:cNvSpPr>
            <a:spLocks noGrp="1"/>
          </p:cNvSpPr>
          <p:nvPr>
            <p:ph idx="1"/>
          </p:nvPr>
        </p:nvSpPr>
        <p:spPr/>
        <p:txBody>
          <a:bodyPr>
            <a:normAutofit/>
          </a:bodyPr>
          <a:lstStyle/>
          <a:p>
            <a:pPr algn="ctr">
              <a:buNone/>
            </a:pPr>
            <a:r>
              <a:rPr lang="fa-IR" sz="4000" dirty="0" smtClean="0"/>
              <a:t>سلسله مراتب شبکه راه های روستا</a:t>
            </a:r>
            <a:endParaRPr lang="fa-IR"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سلسله مراتب شبکه راه های روستا</a:t>
            </a:r>
            <a:endParaRPr lang="fa-IR" dirty="0"/>
          </a:p>
        </p:txBody>
      </p:sp>
      <p:sp>
        <p:nvSpPr>
          <p:cNvPr id="3" name="Content Placeholder 2"/>
          <p:cNvSpPr>
            <a:spLocks noGrp="1"/>
          </p:cNvSpPr>
          <p:nvPr>
            <p:ph idx="1"/>
          </p:nvPr>
        </p:nvSpPr>
        <p:spPr>
          <a:xfrm>
            <a:off x="457200" y="2461474"/>
            <a:ext cx="8229600" cy="3610732"/>
          </a:xfrm>
        </p:spPr>
        <p:txBody>
          <a:bodyPr>
            <a:normAutofit/>
          </a:bodyPr>
          <a:lstStyle/>
          <a:p>
            <a:pPr algn="just"/>
            <a:r>
              <a:rPr lang="fa-IR" dirty="0" smtClean="0">
                <a:cs typeface="B Yagut" pitchFamily="2" charset="-78"/>
              </a:rPr>
              <a:t>در یک تقسیم بندی کلی در آئین نامه طراحی راه ها، سلسله مراتب شبکه راه ها شامل دو سطح است:</a:t>
            </a:r>
          </a:p>
          <a:p>
            <a:pPr marL="624078" indent="-514350">
              <a:lnSpc>
                <a:spcPct val="150000"/>
              </a:lnSpc>
              <a:buFont typeface="+mj-lt"/>
              <a:buAutoNum type="arabicPeriod"/>
            </a:pPr>
            <a:r>
              <a:rPr lang="fa-IR" dirty="0" smtClean="0">
                <a:cs typeface="B Yagut" pitchFamily="2" charset="-78"/>
              </a:rPr>
              <a:t>راه های شریانی: نقش جابجایی غالب</a:t>
            </a:r>
          </a:p>
          <a:p>
            <a:pPr marL="624078" indent="-514350">
              <a:lnSpc>
                <a:spcPct val="150000"/>
              </a:lnSpc>
              <a:buFont typeface="+mj-lt"/>
              <a:buAutoNum type="arabicPeriod"/>
            </a:pPr>
            <a:r>
              <a:rPr lang="fa-IR" dirty="0" smtClean="0">
                <a:cs typeface="B Yagut" pitchFamily="2" charset="-78"/>
              </a:rPr>
              <a:t>راه های محلی: نقش دسترسی و اجتماعی</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انواع معابر درون روستایی</a:t>
            </a:r>
            <a:endParaRPr lang="fa-IR" dirty="0"/>
          </a:p>
        </p:txBody>
      </p:sp>
      <p:sp>
        <p:nvSpPr>
          <p:cNvPr id="3" name="Content Placeholder 2"/>
          <p:cNvSpPr>
            <a:spLocks noGrp="1"/>
          </p:cNvSpPr>
          <p:nvPr>
            <p:ph idx="1"/>
          </p:nvPr>
        </p:nvSpPr>
        <p:spPr>
          <a:xfrm>
            <a:off x="642910" y="2249424"/>
            <a:ext cx="8043890" cy="4325112"/>
          </a:xfrm>
        </p:spPr>
        <p:txBody>
          <a:bodyPr>
            <a:noAutofit/>
          </a:bodyPr>
          <a:lstStyle/>
          <a:p>
            <a:pPr algn="just">
              <a:buNone/>
            </a:pPr>
            <a:r>
              <a:rPr lang="fa-IR" sz="2400" dirty="0" smtClean="0">
                <a:cs typeface="B Yagut" pitchFamily="2" charset="-78"/>
              </a:rPr>
              <a:t>معابر برون و درون روستایی به شش گروه مجزا درجه بندی می شوند:</a:t>
            </a:r>
          </a:p>
          <a:p>
            <a:pPr algn="just"/>
            <a:r>
              <a:rPr lang="fa-IR" sz="2400" b="1" dirty="0" smtClean="0">
                <a:cs typeface="B Yagut" pitchFamily="2" charset="-78"/>
              </a:rPr>
              <a:t>معبر ده گذر:</a:t>
            </a:r>
          </a:p>
          <a:p>
            <a:pPr algn="just">
              <a:buNone/>
            </a:pPr>
            <a:r>
              <a:rPr lang="fa-IR" sz="2400" dirty="0" smtClean="0">
                <a:cs typeface="B Yagut" pitchFamily="2" charset="-78"/>
              </a:rPr>
              <a:t> ادامه راه های دوخطه و دو طرفه بیرون روستا در داخل روستا است به شرط آنکه عرض و عملکرد عبوری آن توسط وزارت راه و ترابری در داخل روستا نیز حفظ شود.</a:t>
            </a:r>
          </a:p>
          <a:p>
            <a:pPr algn="just">
              <a:buNone/>
            </a:pPr>
            <a:endParaRPr lang="fa-IR" sz="2400" dirty="0" smtClean="0">
              <a:cs typeface="B Yagut" pitchFamily="2" charset="-78"/>
            </a:endParaRPr>
          </a:p>
          <a:p>
            <a:pPr algn="just"/>
            <a:r>
              <a:rPr lang="fa-IR" sz="2400" b="1" dirty="0" smtClean="0">
                <a:cs typeface="B Yagut" pitchFamily="2" charset="-78"/>
              </a:rPr>
              <a:t>معبر کنارگذر</a:t>
            </a:r>
            <a:r>
              <a:rPr lang="fa-IR" sz="2400" dirty="0" smtClean="0">
                <a:cs typeface="B Yagut" pitchFamily="2" charset="-78"/>
              </a:rPr>
              <a:t>: </a:t>
            </a:r>
          </a:p>
          <a:p>
            <a:pPr algn="just">
              <a:buNone/>
            </a:pPr>
            <a:r>
              <a:rPr lang="fa-IR" sz="2400" dirty="0" smtClean="0">
                <a:cs typeface="B Yagut" pitchFamily="2" charset="-78"/>
              </a:rPr>
              <a:t>آن بخش از مسیر راه که به جای عبور از روستا، از خارج محدوده طرح تفضیلی روستا عبور کند و در حیطه مسئولیت وزارت راه و ترابری است.</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00108"/>
            <a:ext cx="8229600" cy="1066800"/>
          </a:xfrm>
        </p:spPr>
        <p:txBody>
          <a:bodyPr/>
          <a:lstStyle/>
          <a:p>
            <a:r>
              <a:rPr lang="fa-IR" dirty="0" smtClean="0"/>
              <a:t>انواع معابر درون روستایی</a:t>
            </a:r>
            <a:endParaRPr lang="fa-IR" dirty="0"/>
          </a:p>
        </p:txBody>
      </p:sp>
      <p:sp>
        <p:nvSpPr>
          <p:cNvPr id="3" name="Content Placeholder 2"/>
          <p:cNvSpPr>
            <a:spLocks noGrp="1"/>
          </p:cNvSpPr>
          <p:nvPr>
            <p:ph idx="1"/>
          </p:nvPr>
        </p:nvSpPr>
        <p:spPr>
          <a:xfrm>
            <a:off x="428596" y="1928802"/>
            <a:ext cx="8501122" cy="4325112"/>
          </a:xfrm>
        </p:spPr>
        <p:txBody>
          <a:bodyPr>
            <a:noAutofit/>
          </a:bodyPr>
          <a:lstStyle/>
          <a:p>
            <a:pPr>
              <a:buNone/>
            </a:pPr>
            <a:r>
              <a:rPr lang="fa-IR" sz="2400" b="1" dirty="0" smtClean="0">
                <a:cs typeface="B Yagut" pitchFamily="2" charset="-78"/>
              </a:rPr>
              <a:t>معبر درجه یک</a:t>
            </a:r>
          </a:p>
          <a:p>
            <a:pPr algn="just"/>
            <a:r>
              <a:rPr lang="fa-IR" sz="2400" dirty="0" smtClean="0">
                <a:cs typeface="B Yagut" pitchFamily="2" charset="-78"/>
              </a:rPr>
              <a:t>معبری که متوسط میزان آمد وشد روزانه آن با پیش بینی ده سال آینده بین </a:t>
            </a:r>
            <a:r>
              <a:rPr lang="fa-IR" sz="2400" b="1" u="sng" dirty="0" smtClean="0">
                <a:cs typeface="B Yagut" pitchFamily="2" charset="-78"/>
              </a:rPr>
              <a:t>250</a:t>
            </a:r>
            <a:r>
              <a:rPr lang="fa-IR" sz="2400" dirty="0" smtClean="0">
                <a:cs typeface="B Yagut" pitchFamily="2" charset="-78"/>
              </a:rPr>
              <a:t> تا </a:t>
            </a:r>
            <a:r>
              <a:rPr lang="fa-IR" sz="2400" b="1" u="sng" dirty="0" smtClean="0">
                <a:cs typeface="B Yagut" pitchFamily="2" charset="-78"/>
              </a:rPr>
              <a:t>400</a:t>
            </a:r>
            <a:r>
              <a:rPr lang="fa-IR" sz="2400" dirty="0" smtClean="0">
                <a:cs typeface="B Yagut" pitchFamily="2" charset="-78"/>
              </a:rPr>
              <a:t> وسیله نقلیه باشد.</a:t>
            </a:r>
          </a:p>
          <a:p>
            <a:r>
              <a:rPr lang="fa-IR" sz="2400" dirty="0" smtClean="0">
                <a:cs typeface="B Yagut" pitchFamily="2" charset="-78"/>
              </a:rPr>
              <a:t>امکان ایجاد پارکینگ دریک یا هر دو طرف </a:t>
            </a:r>
          </a:p>
          <a:p>
            <a:r>
              <a:rPr lang="fa-IR" sz="2400" dirty="0" smtClean="0">
                <a:cs typeface="B Yagut" pitchFamily="2" charset="-78"/>
              </a:rPr>
              <a:t>دارای پیاده رو به عرض حداقل </a:t>
            </a:r>
            <a:r>
              <a:rPr lang="fa-IR" sz="2400" b="1" u="sng" dirty="0" smtClean="0">
                <a:cs typeface="B Yagut" pitchFamily="2" charset="-78"/>
              </a:rPr>
              <a:t>1/8</a:t>
            </a:r>
            <a:r>
              <a:rPr lang="fa-IR" sz="2400" dirty="0" smtClean="0">
                <a:cs typeface="B Yagut" pitchFamily="2" charset="-78"/>
              </a:rPr>
              <a:t> متر در هر طرف</a:t>
            </a:r>
          </a:p>
          <a:p>
            <a:r>
              <a:rPr lang="fa-IR" sz="2400" dirty="0" smtClean="0">
                <a:cs typeface="B Yagut" pitchFamily="2" charset="-78"/>
              </a:rPr>
              <a:t>شیب طولی حداقل </a:t>
            </a:r>
            <a:r>
              <a:rPr lang="fa-IR" sz="2400" b="1" u="sng" dirty="0" smtClean="0">
                <a:cs typeface="B Yagut" pitchFamily="2" charset="-78"/>
              </a:rPr>
              <a:t>3/5</a:t>
            </a:r>
            <a:r>
              <a:rPr lang="fa-IR" sz="2400" dirty="0" smtClean="0">
                <a:cs typeface="B Yagut" pitchFamily="2" charset="-78"/>
              </a:rPr>
              <a:t> درصد و حداکثر </a:t>
            </a:r>
            <a:r>
              <a:rPr lang="fa-IR" sz="2400" b="1" u="sng" dirty="0" smtClean="0">
                <a:cs typeface="B Yagut" pitchFamily="2" charset="-78"/>
              </a:rPr>
              <a:t>7</a:t>
            </a:r>
            <a:r>
              <a:rPr lang="fa-IR" sz="2400" dirty="0" smtClean="0">
                <a:cs typeface="B Yagut" pitchFamily="2" charset="-78"/>
              </a:rPr>
              <a:t> تا </a:t>
            </a:r>
            <a:r>
              <a:rPr lang="fa-IR" sz="2400" b="1" u="sng" dirty="0" smtClean="0">
                <a:cs typeface="B Yagut" pitchFamily="2" charset="-78"/>
              </a:rPr>
              <a:t>12</a:t>
            </a:r>
            <a:r>
              <a:rPr lang="fa-IR" sz="2400" dirty="0" smtClean="0">
                <a:cs typeface="B Yagut" pitchFamily="2" charset="-78"/>
              </a:rPr>
              <a:t> درصد</a:t>
            </a:r>
          </a:p>
          <a:p>
            <a:r>
              <a:rPr lang="fa-IR" sz="2400" dirty="0" smtClean="0">
                <a:cs typeface="B Yagut" pitchFamily="2" charset="-78"/>
              </a:rPr>
              <a:t>عرض معبر  با پیش بینی خط پارکینگ در یک طرف معبر </a:t>
            </a:r>
            <a:r>
              <a:rPr lang="fa-IR" sz="2400" b="1" u="sng" dirty="0" smtClean="0">
                <a:cs typeface="B Yagut" pitchFamily="2" charset="-78"/>
              </a:rPr>
              <a:t>15</a:t>
            </a:r>
            <a:r>
              <a:rPr lang="fa-IR" sz="2400" dirty="0" smtClean="0">
                <a:cs typeface="B Yagut" pitchFamily="2" charset="-78"/>
              </a:rPr>
              <a:t> متر و با پیش بینی خط پارکینگ در دو طرف </a:t>
            </a:r>
            <a:r>
              <a:rPr lang="fa-IR" sz="2400" b="1" u="sng" dirty="0" smtClean="0">
                <a:cs typeface="B Yagut" pitchFamily="2" charset="-78"/>
              </a:rPr>
              <a:t>18</a:t>
            </a:r>
            <a:r>
              <a:rPr lang="fa-IR" sz="2400" dirty="0" smtClean="0">
                <a:cs typeface="B Yagut" pitchFamily="2" charset="-78"/>
              </a:rPr>
              <a:t> تا </a:t>
            </a:r>
            <a:r>
              <a:rPr lang="fa-IR" sz="2400" b="1" u="sng" dirty="0" smtClean="0">
                <a:cs typeface="B Yagut" pitchFamily="2" charset="-78"/>
              </a:rPr>
              <a:t>20</a:t>
            </a:r>
            <a:r>
              <a:rPr lang="fa-IR" sz="2400" dirty="0" smtClean="0">
                <a:cs typeface="B Yagut" pitchFamily="2" charset="-78"/>
              </a:rPr>
              <a:t> متر می باشد.</a:t>
            </a:r>
          </a:p>
          <a:p>
            <a:pPr algn="just"/>
            <a:r>
              <a:rPr lang="fa-IR" sz="2400" dirty="0" smtClean="0">
                <a:cs typeface="B Yagut" pitchFamily="2" charset="-78"/>
              </a:rPr>
              <a:t>معابر درجه یک جهت دهنده و تنظیم کننده تردد در معابر درجه دو و سه روستا</a:t>
            </a:r>
          </a:p>
          <a:p>
            <a:pPr algn="just"/>
            <a:r>
              <a:rPr lang="fa-IR" sz="2400" dirty="0" smtClean="0">
                <a:cs typeface="B Yagut" pitchFamily="2" charset="-78"/>
              </a:rPr>
              <a:t>تعداد این معابر در روستا معمولا سه راه می باشد که بیشترین خدمات روستا در کنار این راه ها قرار دارد.</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00108"/>
            <a:ext cx="8229600" cy="1066800"/>
          </a:xfrm>
        </p:spPr>
        <p:txBody>
          <a:bodyPr/>
          <a:lstStyle/>
          <a:p>
            <a:r>
              <a:rPr lang="fa-IR" dirty="0" smtClean="0"/>
              <a:t>انواع معابر درون روستایی</a:t>
            </a:r>
            <a:endParaRPr lang="fa-IR" dirty="0"/>
          </a:p>
        </p:txBody>
      </p:sp>
      <p:sp>
        <p:nvSpPr>
          <p:cNvPr id="3" name="Content Placeholder 2"/>
          <p:cNvSpPr>
            <a:spLocks noGrp="1"/>
          </p:cNvSpPr>
          <p:nvPr>
            <p:ph idx="1"/>
          </p:nvPr>
        </p:nvSpPr>
        <p:spPr>
          <a:xfrm>
            <a:off x="428596" y="1928802"/>
            <a:ext cx="8501122" cy="4429156"/>
          </a:xfrm>
        </p:spPr>
        <p:txBody>
          <a:bodyPr>
            <a:noAutofit/>
          </a:bodyPr>
          <a:lstStyle/>
          <a:p>
            <a:pPr>
              <a:buNone/>
            </a:pPr>
            <a:r>
              <a:rPr lang="fa-IR" sz="2400" b="1" dirty="0" smtClean="0">
                <a:cs typeface="B Yagut" pitchFamily="2" charset="-78"/>
              </a:rPr>
              <a:t>معبر درجه دو</a:t>
            </a:r>
          </a:p>
          <a:p>
            <a:pPr>
              <a:buNone/>
            </a:pPr>
            <a:endParaRPr lang="fa-IR" sz="2400" b="1" dirty="0" smtClean="0">
              <a:cs typeface="B Yagut" pitchFamily="2" charset="-78"/>
            </a:endParaRPr>
          </a:p>
          <a:p>
            <a:pPr algn="just"/>
            <a:r>
              <a:rPr lang="fa-IR" sz="2400" dirty="0" smtClean="0">
                <a:cs typeface="B Yagut" pitchFamily="2" charset="-78"/>
              </a:rPr>
              <a:t>معبری که متوسط میزان آمد وشد روزانه آن با پیش بینی ده سال آینده بین </a:t>
            </a:r>
            <a:r>
              <a:rPr lang="fa-IR" sz="2400" b="1" u="sng" dirty="0" smtClean="0">
                <a:cs typeface="B Yagut" pitchFamily="2" charset="-78"/>
              </a:rPr>
              <a:t>100</a:t>
            </a:r>
            <a:r>
              <a:rPr lang="fa-IR" sz="2400" dirty="0" smtClean="0">
                <a:cs typeface="B Yagut" pitchFamily="2" charset="-78"/>
              </a:rPr>
              <a:t> تا </a:t>
            </a:r>
            <a:r>
              <a:rPr lang="fa-IR" sz="2400" b="1" u="sng" dirty="0" smtClean="0">
                <a:cs typeface="B Yagut" pitchFamily="2" charset="-78"/>
              </a:rPr>
              <a:t>250</a:t>
            </a:r>
            <a:r>
              <a:rPr lang="fa-IR" sz="2400" dirty="0" smtClean="0">
                <a:cs typeface="B Yagut" pitchFamily="2" charset="-78"/>
              </a:rPr>
              <a:t> وسیله نقلیه باشد.</a:t>
            </a:r>
          </a:p>
          <a:p>
            <a:r>
              <a:rPr lang="fa-IR" sz="2400" dirty="0" smtClean="0">
                <a:cs typeface="B Yagut" pitchFamily="2" charset="-78"/>
              </a:rPr>
              <a:t>دارای پیاده رو به عرض حداقل </a:t>
            </a:r>
            <a:r>
              <a:rPr lang="fa-IR" sz="2400" b="1" u="sng" dirty="0" smtClean="0">
                <a:cs typeface="B Yagut" pitchFamily="2" charset="-78"/>
              </a:rPr>
              <a:t>1/8</a:t>
            </a:r>
            <a:r>
              <a:rPr lang="fa-IR" sz="2400" dirty="0" smtClean="0">
                <a:cs typeface="B Yagut" pitchFamily="2" charset="-78"/>
              </a:rPr>
              <a:t> متر در هر طرف</a:t>
            </a:r>
          </a:p>
          <a:p>
            <a:pPr algn="just"/>
            <a:r>
              <a:rPr lang="fa-IR" sz="2400" dirty="0" smtClean="0">
                <a:cs typeface="B Yagut" pitchFamily="2" charset="-78"/>
              </a:rPr>
              <a:t>شیب طولی حداقل </a:t>
            </a:r>
            <a:r>
              <a:rPr lang="fa-IR" sz="2400" b="1" u="sng" dirty="0" smtClean="0">
                <a:cs typeface="B Yagut" pitchFamily="2" charset="-78"/>
              </a:rPr>
              <a:t>3/5</a:t>
            </a:r>
            <a:r>
              <a:rPr lang="fa-IR" sz="2400" dirty="0" smtClean="0">
                <a:cs typeface="B Yagut" pitchFamily="2" charset="-78"/>
              </a:rPr>
              <a:t> درصد و حداکثر </a:t>
            </a:r>
            <a:r>
              <a:rPr lang="fa-IR" sz="2400" b="1" u="sng" dirty="0" smtClean="0">
                <a:cs typeface="B Yagut" pitchFamily="2" charset="-78"/>
              </a:rPr>
              <a:t>8</a:t>
            </a:r>
            <a:r>
              <a:rPr lang="fa-IR" sz="2400" dirty="0" smtClean="0">
                <a:cs typeface="B Yagut" pitchFamily="2" charset="-78"/>
              </a:rPr>
              <a:t> تا </a:t>
            </a:r>
            <a:r>
              <a:rPr lang="fa-IR" sz="2400" b="1" u="sng" dirty="0" smtClean="0">
                <a:cs typeface="B Yagut" pitchFamily="2" charset="-78"/>
              </a:rPr>
              <a:t>13</a:t>
            </a:r>
            <a:r>
              <a:rPr lang="fa-IR" sz="2400" dirty="0" smtClean="0">
                <a:cs typeface="B Yagut" pitchFamily="2" charset="-78"/>
              </a:rPr>
              <a:t> درصد با توجه به محل روستا و آب و هوای زمستانی روستا</a:t>
            </a:r>
          </a:p>
          <a:p>
            <a:r>
              <a:rPr lang="fa-IR" sz="2400" dirty="0" smtClean="0">
                <a:cs typeface="B Yagut" pitchFamily="2" charset="-78"/>
              </a:rPr>
              <a:t>عرض معبر  درجه دو روستایی، </a:t>
            </a:r>
            <a:r>
              <a:rPr lang="fa-IR" sz="2400" b="1" u="sng" dirty="0" smtClean="0">
                <a:cs typeface="B Yagut" pitchFamily="2" charset="-78"/>
              </a:rPr>
              <a:t>10</a:t>
            </a:r>
            <a:r>
              <a:rPr lang="fa-IR" sz="2400" dirty="0" smtClean="0">
                <a:cs typeface="B Yagut" pitchFamily="2" charset="-78"/>
              </a:rPr>
              <a:t> تا </a:t>
            </a:r>
            <a:r>
              <a:rPr lang="fa-IR" sz="2400" b="1" u="sng" dirty="0" smtClean="0">
                <a:cs typeface="B Yagut" pitchFamily="2" charset="-78"/>
              </a:rPr>
              <a:t>12</a:t>
            </a:r>
            <a:r>
              <a:rPr lang="fa-IR" sz="2400" dirty="0" smtClean="0">
                <a:cs typeface="B Yagut" pitchFamily="2" charset="-78"/>
              </a:rPr>
              <a:t> متر می باشد.</a:t>
            </a:r>
          </a:p>
          <a:p>
            <a:pPr algn="just"/>
            <a:r>
              <a:rPr lang="fa-IR" sz="2400" dirty="0" smtClean="0">
                <a:cs typeface="B Yagut" pitchFamily="2" charset="-78"/>
              </a:rPr>
              <a:t>معابر درجه دو اتصال دهنده معابر درجه یک و درجه سه روستا هستند.</a:t>
            </a:r>
          </a:p>
          <a:p>
            <a:pPr algn="just"/>
            <a:r>
              <a:rPr lang="fa-IR" sz="2400" dirty="0" smtClean="0">
                <a:cs typeface="B Yagut" pitchFamily="2" charset="-78"/>
              </a:rPr>
              <a:t>اتصال دهنده محلات روستا به یکدیگر</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00108"/>
            <a:ext cx="8229600" cy="1066800"/>
          </a:xfrm>
        </p:spPr>
        <p:txBody>
          <a:bodyPr/>
          <a:lstStyle/>
          <a:p>
            <a:r>
              <a:rPr lang="fa-IR" dirty="0" smtClean="0"/>
              <a:t>انواع معابر درون روستایی</a:t>
            </a:r>
            <a:endParaRPr lang="fa-IR" dirty="0"/>
          </a:p>
        </p:txBody>
      </p:sp>
      <p:sp>
        <p:nvSpPr>
          <p:cNvPr id="3" name="Content Placeholder 2"/>
          <p:cNvSpPr>
            <a:spLocks noGrp="1"/>
          </p:cNvSpPr>
          <p:nvPr>
            <p:ph idx="1"/>
          </p:nvPr>
        </p:nvSpPr>
        <p:spPr>
          <a:xfrm>
            <a:off x="428596" y="1928802"/>
            <a:ext cx="8501122" cy="4429156"/>
          </a:xfrm>
        </p:spPr>
        <p:txBody>
          <a:bodyPr>
            <a:noAutofit/>
          </a:bodyPr>
          <a:lstStyle/>
          <a:p>
            <a:pPr>
              <a:buNone/>
            </a:pPr>
            <a:r>
              <a:rPr lang="fa-IR" sz="2400" b="1" dirty="0" smtClean="0">
                <a:cs typeface="B Yagut" pitchFamily="2" charset="-78"/>
              </a:rPr>
              <a:t>معبر درجه سه (کوچه عریض)</a:t>
            </a:r>
          </a:p>
          <a:p>
            <a:r>
              <a:rPr lang="fa-IR" sz="2400" dirty="0" smtClean="0">
                <a:cs typeface="B Yagut" pitchFamily="2" charset="-78"/>
              </a:rPr>
              <a:t>فاقد پیاده رو یا دارای پیاده رو به عرض </a:t>
            </a:r>
            <a:r>
              <a:rPr lang="fa-IR" sz="2400" b="1" u="sng" dirty="0" smtClean="0">
                <a:cs typeface="B Yagut" pitchFamily="2" charset="-78"/>
              </a:rPr>
              <a:t>1/5</a:t>
            </a:r>
            <a:r>
              <a:rPr lang="fa-IR" sz="2400" dirty="0" smtClean="0">
                <a:cs typeface="B Yagut" pitchFamily="2" charset="-78"/>
              </a:rPr>
              <a:t> متر در یک طرف</a:t>
            </a:r>
          </a:p>
          <a:p>
            <a:pPr algn="just"/>
            <a:r>
              <a:rPr lang="fa-IR" sz="2400" dirty="0" smtClean="0">
                <a:cs typeface="B Yagut" pitchFamily="2" charset="-78"/>
              </a:rPr>
              <a:t>شیب طولی حداقل </a:t>
            </a:r>
            <a:r>
              <a:rPr lang="fa-IR" sz="2400" b="1" u="sng" dirty="0" smtClean="0">
                <a:cs typeface="B Yagut" pitchFamily="2" charset="-78"/>
              </a:rPr>
              <a:t>3/5</a:t>
            </a:r>
            <a:r>
              <a:rPr lang="fa-IR" sz="2400" dirty="0" smtClean="0">
                <a:cs typeface="B Yagut" pitchFamily="2" charset="-78"/>
              </a:rPr>
              <a:t> درصد و حداکثر </a:t>
            </a:r>
            <a:r>
              <a:rPr lang="fa-IR" sz="2400" b="1" u="sng" dirty="0" smtClean="0">
                <a:cs typeface="B Yagut" pitchFamily="2" charset="-78"/>
              </a:rPr>
              <a:t>8</a:t>
            </a:r>
            <a:r>
              <a:rPr lang="fa-IR" sz="2400" dirty="0" smtClean="0">
                <a:cs typeface="B Yagut" pitchFamily="2" charset="-78"/>
              </a:rPr>
              <a:t> تا </a:t>
            </a:r>
            <a:r>
              <a:rPr lang="fa-IR" sz="2400" b="1" u="sng" dirty="0" smtClean="0">
                <a:cs typeface="B Yagut" pitchFamily="2" charset="-78"/>
              </a:rPr>
              <a:t>13</a:t>
            </a:r>
            <a:r>
              <a:rPr lang="fa-IR" sz="2400" dirty="0" smtClean="0">
                <a:cs typeface="B Yagut" pitchFamily="2" charset="-78"/>
              </a:rPr>
              <a:t> درصد با توجه به محل روستا و آب و هوای زمستانی روستا</a:t>
            </a:r>
          </a:p>
          <a:p>
            <a:r>
              <a:rPr lang="fa-IR" sz="2400" dirty="0" smtClean="0">
                <a:cs typeface="B Yagut" pitchFamily="2" charset="-78"/>
              </a:rPr>
              <a:t>عرض معبر  درجه سه روستایی، </a:t>
            </a:r>
            <a:r>
              <a:rPr lang="fa-IR" sz="2400" b="1" u="sng" dirty="0" smtClean="0">
                <a:cs typeface="B Yagut" pitchFamily="2" charset="-78"/>
              </a:rPr>
              <a:t>6</a:t>
            </a:r>
            <a:r>
              <a:rPr lang="fa-IR" sz="2400" dirty="0" smtClean="0">
                <a:cs typeface="B Yagut" pitchFamily="2" charset="-78"/>
              </a:rPr>
              <a:t> تا </a:t>
            </a:r>
            <a:r>
              <a:rPr lang="fa-IR" sz="2400" b="1" u="sng" dirty="0" smtClean="0">
                <a:cs typeface="B Yagut" pitchFamily="2" charset="-78"/>
              </a:rPr>
              <a:t>8</a:t>
            </a:r>
            <a:r>
              <a:rPr lang="fa-IR" sz="2400" dirty="0" smtClean="0">
                <a:cs typeface="B Yagut" pitchFamily="2" charset="-78"/>
              </a:rPr>
              <a:t> متر می باشد.</a:t>
            </a:r>
          </a:p>
          <a:p>
            <a:pPr algn="just"/>
            <a:r>
              <a:rPr lang="fa-IR" sz="2400" dirty="0" smtClean="0">
                <a:cs typeface="B Yagut" pitchFamily="2" charset="-78"/>
              </a:rPr>
              <a:t>ارتباط نقاط مسکونی منفرد</a:t>
            </a:r>
          </a:p>
          <a:p>
            <a:pPr algn="just">
              <a:buNone/>
            </a:pPr>
            <a:r>
              <a:rPr lang="fa-IR" sz="2400" b="1" dirty="0" smtClean="0">
                <a:cs typeface="B Yagut" pitchFamily="2" charset="-78"/>
              </a:rPr>
              <a:t>معبر درجه چهار (کوچه، پیاده و مال رو)</a:t>
            </a:r>
          </a:p>
          <a:p>
            <a:r>
              <a:rPr lang="fa-IR" sz="2400" dirty="0" smtClean="0">
                <a:cs typeface="B Yagut" pitchFamily="2" charset="-78"/>
              </a:rPr>
              <a:t>عرض معبر  درجه چهارروستایی، متغیرو غالبا بین 3 تا 4 متر می باشد.</a:t>
            </a:r>
          </a:p>
          <a:p>
            <a:pPr algn="just"/>
            <a:r>
              <a:rPr lang="fa-IR" sz="2400" dirty="0" smtClean="0">
                <a:cs typeface="B Yagut" pitchFamily="2" charset="-78"/>
              </a:rPr>
              <a:t>شیب طولی حداقل </a:t>
            </a:r>
            <a:r>
              <a:rPr lang="fa-IR" sz="2400" b="1" u="sng" dirty="0" smtClean="0">
                <a:cs typeface="B Yagut" pitchFamily="2" charset="-78"/>
              </a:rPr>
              <a:t>3/5</a:t>
            </a:r>
            <a:r>
              <a:rPr lang="fa-IR" sz="2400" dirty="0" smtClean="0">
                <a:cs typeface="B Yagut" pitchFamily="2" charset="-78"/>
              </a:rPr>
              <a:t> درصد و حداکثر  </a:t>
            </a:r>
            <a:r>
              <a:rPr lang="fa-IR" sz="2400" b="1" u="sng" dirty="0" smtClean="0">
                <a:cs typeface="B Yagut" pitchFamily="2" charset="-78"/>
              </a:rPr>
              <a:t>12</a:t>
            </a:r>
            <a:r>
              <a:rPr lang="fa-IR" sz="2400" dirty="0" smtClean="0">
                <a:cs typeface="B Yagut" pitchFamily="2" charset="-78"/>
              </a:rPr>
              <a:t> تا </a:t>
            </a:r>
            <a:r>
              <a:rPr lang="fa-IR" sz="2400" b="1" u="sng" dirty="0" smtClean="0">
                <a:cs typeface="B Yagut" pitchFamily="2" charset="-78"/>
              </a:rPr>
              <a:t>24</a:t>
            </a:r>
            <a:r>
              <a:rPr lang="fa-IR" sz="2400" dirty="0" smtClean="0">
                <a:cs typeface="B Yagut" pitchFamily="2" charset="-78"/>
              </a:rPr>
              <a:t> درصد با توجه به محل روستا و آب و هوای زمستانی روستا و یا برای شیب های بیشتر بصورت پلکانی</a:t>
            </a:r>
          </a:p>
          <a:p>
            <a:pPr algn="just">
              <a:buNone/>
            </a:pPr>
            <a:endParaRPr lang="fa-IR" sz="2400" dirty="0" smtClean="0">
              <a:cs typeface="B Yagut" pitchFamily="2" charset="-78"/>
            </a:endParaRPr>
          </a:p>
          <a:p>
            <a:pPr algn="just">
              <a:buNone/>
            </a:pPr>
            <a:endParaRPr lang="fa-IR" sz="2400" b="1" dirty="0" smtClean="0">
              <a:cs typeface="B Yagut" pitchFamily="2" charset="-78"/>
            </a:endParaRPr>
          </a:p>
          <a:p>
            <a:pPr algn="just">
              <a:buNone/>
            </a:pPr>
            <a:endParaRPr lang="fa-IR" sz="2400" b="1" dirty="0" smtClean="0">
              <a:cs typeface="B Yagut" pitchFamily="2" charset="-78"/>
            </a:endParaRPr>
          </a:p>
          <a:p>
            <a:pPr algn="just"/>
            <a:endParaRPr lang="fa-IR" sz="2400" dirty="0" smtClean="0">
              <a:cs typeface="B Yagut"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500042"/>
            <a:ext cx="8229600" cy="1066800"/>
          </a:xfrm>
        </p:spPr>
        <p:txBody>
          <a:bodyPr/>
          <a:lstStyle/>
          <a:p>
            <a:r>
              <a:rPr lang="fa-IR" dirty="0" smtClean="0"/>
              <a:t>طرح هادی روستایی </a:t>
            </a:r>
            <a:endParaRPr lang="fa-IR" dirty="0"/>
          </a:p>
        </p:txBody>
      </p:sp>
      <p:sp>
        <p:nvSpPr>
          <p:cNvPr id="3" name="Content Placeholder 2"/>
          <p:cNvSpPr>
            <a:spLocks noGrp="1"/>
          </p:cNvSpPr>
          <p:nvPr>
            <p:ph idx="1"/>
          </p:nvPr>
        </p:nvSpPr>
        <p:spPr>
          <a:xfrm>
            <a:off x="428596" y="1600200"/>
            <a:ext cx="8258204" cy="4525963"/>
          </a:xfrm>
        </p:spPr>
        <p:txBody>
          <a:bodyPr>
            <a:normAutofit/>
          </a:bodyPr>
          <a:lstStyle/>
          <a:p>
            <a:pPr algn="just"/>
            <a:r>
              <a:rPr lang="fa-IR" dirty="0" smtClean="0">
                <a:cs typeface="B Yagut" pitchFamily="2" charset="-78"/>
              </a:rPr>
              <a:t>براساس آیین نامه نحوه بررسی و تصویب طرح های توسعه عمران محلی، ناحیه ای، منطقه ای و ملی و مقررات شهرسازی و معماری کشور مصوب سال 78 هیات دولت طرح هادی روستایی عبارت است از:</a:t>
            </a:r>
          </a:p>
          <a:p>
            <a:pPr algn="just"/>
            <a:r>
              <a:rPr lang="fa-IR" dirty="0" smtClean="0">
                <a:cs typeface="B Yagut" pitchFamily="2" charset="-78"/>
              </a:rPr>
              <a:t>طرحی که ضمن ساماندهی و اصلاح بافت موجود، </a:t>
            </a:r>
            <a:r>
              <a:rPr lang="fa-IR" u="sng" dirty="0" smtClean="0">
                <a:cs typeface="B Yagut" pitchFamily="2" charset="-78"/>
              </a:rPr>
              <a:t>میزان و مکان گسترش آتی</a:t>
            </a:r>
            <a:r>
              <a:rPr lang="fa-IR" dirty="0" smtClean="0">
                <a:cs typeface="B Yagut" pitchFamily="2" charset="-78"/>
              </a:rPr>
              <a:t> و </a:t>
            </a:r>
            <a:r>
              <a:rPr lang="fa-IR" u="sng" dirty="0" smtClean="0">
                <a:cs typeface="B Yagut" pitchFamily="2" charset="-78"/>
              </a:rPr>
              <a:t>نحوه استفاده از زمین </a:t>
            </a:r>
            <a:r>
              <a:rPr lang="fa-IR" dirty="0" smtClean="0">
                <a:cs typeface="B Yagut" pitchFamily="2" charset="-78"/>
              </a:rPr>
              <a:t>برای عملکرد های مختلف از قبیل مسکونی، تولیدی، تجاری و کشاورزی و تاسیسات و تجهیزات و نیازمندی های عمومی روستایی را برحسب مورد درقالب </a:t>
            </a:r>
            <a:r>
              <a:rPr lang="fa-IR" u="sng" dirty="0" smtClean="0">
                <a:cs typeface="B Yagut" pitchFamily="2" charset="-78"/>
              </a:rPr>
              <a:t>مصوبات طرح های ساماندهی فضا و سکونتگاه های روستایی </a:t>
            </a:r>
            <a:r>
              <a:rPr lang="fa-IR" dirty="0" smtClean="0">
                <a:cs typeface="B Yagut" pitchFamily="2" charset="-78"/>
              </a:rPr>
              <a:t>با طرح جامع ناحیه ای تعیین می نماید.</a:t>
            </a:r>
            <a:endParaRPr lang="fa-IR" dirty="0">
              <a:cs typeface="B Yagut"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00034" y="3143248"/>
            <a:ext cx="8229600" cy="1066800"/>
          </a:xfrm>
          <a:prstGeom prst="rect">
            <a:avLst/>
          </a:prstGeom>
        </p:spPr>
        <p:txBody>
          <a:bodyPr vert="horz" anchor="ctr">
            <a:normAutofit fontScale="82500" lnSpcReduction="10000"/>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a-IR" sz="4000" b="0" i="0" u="none" strike="noStrike" kern="1200" cap="none" spc="0" normalizeH="0" baseline="0" noProof="0" dirty="0" smtClean="0">
                <a:ln>
                  <a:noFill/>
                </a:ln>
                <a:solidFill>
                  <a:schemeClr val="tx2"/>
                </a:solidFill>
                <a:effectLst/>
                <a:uLnTx/>
                <a:uFillTx/>
                <a:latin typeface="+mj-lt"/>
                <a:ea typeface="+mj-ea"/>
                <a:cs typeface="+mj-cs"/>
              </a:rPr>
              <a:t>ضوابط برنامه ریزی گورستان و محل دفن زباله</a:t>
            </a:r>
            <a:br>
              <a:rPr kumimoji="0" lang="fa-IR" sz="4000" b="0" i="0" u="none" strike="noStrike" kern="1200" cap="none" spc="0" normalizeH="0" baseline="0" noProof="0" dirty="0" smtClean="0">
                <a:ln>
                  <a:noFill/>
                </a:ln>
                <a:solidFill>
                  <a:schemeClr val="tx2"/>
                </a:solidFill>
                <a:effectLst/>
                <a:uLnTx/>
                <a:uFillTx/>
                <a:latin typeface="+mj-lt"/>
                <a:ea typeface="+mj-ea"/>
                <a:cs typeface="+mj-cs"/>
              </a:rPr>
            </a:br>
            <a:endParaRPr kumimoji="0" lang="fa-IR" sz="4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00108"/>
            <a:ext cx="8229600" cy="1066800"/>
          </a:xfrm>
        </p:spPr>
        <p:txBody>
          <a:bodyPr>
            <a:normAutofit fontScale="90000"/>
          </a:bodyPr>
          <a:lstStyle/>
          <a:p>
            <a:r>
              <a:rPr lang="fa-IR" dirty="0" smtClean="0"/>
              <a:t>ضوابط برنامه ریزی گورستان</a:t>
            </a:r>
            <a:br>
              <a:rPr lang="fa-IR" dirty="0" smtClean="0"/>
            </a:br>
            <a:endParaRPr lang="fa-IR" dirty="0"/>
          </a:p>
        </p:txBody>
      </p:sp>
      <p:sp>
        <p:nvSpPr>
          <p:cNvPr id="3" name="Content Placeholder 2"/>
          <p:cNvSpPr>
            <a:spLocks noGrp="1"/>
          </p:cNvSpPr>
          <p:nvPr>
            <p:ph idx="1"/>
          </p:nvPr>
        </p:nvSpPr>
        <p:spPr>
          <a:xfrm>
            <a:off x="428596" y="1928802"/>
            <a:ext cx="8501122" cy="4429156"/>
          </a:xfrm>
        </p:spPr>
        <p:txBody>
          <a:bodyPr>
            <a:noAutofit/>
          </a:bodyPr>
          <a:lstStyle/>
          <a:p>
            <a:pPr algn="just"/>
            <a:r>
              <a:rPr lang="fa-IR" dirty="0" smtClean="0"/>
              <a:t>گورستان مکانی عمومی برای دفن مردگان است که فضاهایی را برای شستشو، کفن و دفن میت، گزاردن نماز میت و برگزاری مراسم سوگواری دربر می گیرد. گورستان بخشی از تجهیزات عمومی روستاهاست.</a:t>
            </a:r>
          </a:p>
          <a:p>
            <a:pPr algn="just"/>
            <a:r>
              <a:rPr lang="fa-IR" dirty="0" smtClean="0"/>
              <a:t>این گورستان گاهی منحصر به یک روستا و گاهی مشترک بین چند روستای نزدیک به هم است.</a:t>
            </a:r>
          </a:p>
          <a:p>
            <a:pPr algn="just"/>
            <a:r>
              <a:rPr lang="fa-IR" dirty="0" smtClean="0"/>
              <a:t>مهمترین محورهای فعالیت دهیاری ها در برنامه ریزی امور مرتبط با گورستان شامل </a:t>
            </a:r>
            <a:r>
              <a:rPr lang="fa-IR" b="1" dirty="0" smtClean="0"/>
              <a:t>مکان یابی</a:t>
            </a:r>
            <a:r>
              <a:rPr lang="fa-IR" dirty="0" smtClean="0"/>
              <a:t>، طراحی، تجهیز و مدیریت گورستان</a:t>
            </a:r>
          </a:p>
          <a:p>
            <a:endParaRPr lang="fa-IR" sz="2400" dirty="0" smtClean="0">
              <a:cs typeface="B Yagut"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مکان یابی گورستان</a:t>
            </a:r>
            <a:br>
              <a:rPr lang="fa-IR" dirty="0" smtClean="0"/>
            </a:br>
            <a:endParaRPr lang="fa-IR" dirty="0"/>
          </a:p>
        </p:txBody>
      </p:sp>
      <p:sp>
        <p:nvSpPr>
          <p:cNvPr id="3" name="Content Placeholder 2"/>
          <p:cNvSpPr>
            <a:spLocks noGrp="1"/>
          </p:cNvSpPr>
          <p:nvPr>
            <p:ph idx="1"/>
          </p:nvPr>
        </p:nvSpPr>
        <p:spPr/>
        <p:txBody>
          <a:bodyPr>
            <a:normAutofit lnSpcReduction="10000"/>
          </a:bodyPr>
          <a:lstStyle/>
          <a:p>
            <a:r>
              <a:rPr lang="fa-IR" dirty="0" smtClean="0"/>
              <a:t>مکان یابی به معنی انتخاب محل مناسب برای ایجاد گورستان یا توسعه آن است. </a:t>
            </a:r>
          </a:p>
          <a:p>
            <a:pPr algn="just"/>
            <a:r>
              <a:rPr lang="fa-IR" dirty="0" smtClean="0"/>
              <a:t>با توجه به اثرات زیست محیطی و اجتماعی گورستان،دقت در انتخاب مکان مناسب برای گورستان اهمیت زیادی دارد. </a:t>
            </a:r>
          </a:p>
          <a:p>
            <a:pPr algn="just"/>
            <a:r>
              <a:rPr lang="fa-IR" dirty="0" smtClean="0"/>
              <a:t>در مکان یابی گورستان باید بررسیهای مختلفی در زمینه </a:t>
            </a:r>
            <a:r>
              <a:rPr lang="fa-IR" b="1" dirty="0" smtClean="0"/>
              <a:t>اندازه مطلوب گور، ویژگی های فیزیکی خاک گورستان، تعداد جمعیت کنونی و برآورد جمعیت آینده روستا، وضعیت اقلیمی روستا، آسیب پذیری منابع آب  (جاری و زیرزمینی) ، خاک و محدودیت های شرعی و عرفی</a:t>
            </a:r>
            <a:r>
              <a:rPr lang="fa-IR" dirty="0" smtClean="0"/>
              <a:t> انجام شود تا گورستان در مطلوب ترین نقطه روستا که بیشترین مزایا وکمترین معایب را دارد، ایجاد شود.</a:t>
            </a:r>
            <a:endParaRPr lang="fa-I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مکان یابی گورستان</a:t>
            </a:r>
            <a:br>
              <a:rPr lang="fa-IR" dirty="0" smtClean="0"/>
            </a:br>
            <a:endParaRPr lang="fa-IR" dirty="0"/>
          </a:p>
        </p:txBody>
      </p:sp>
      <p:sp>
        <p:nvSpPr>
          <p:cNvPr id="3" name="Content Placeholder 2"/>
          <p:cNvSpPr>
            <a:spLocks noGrp="1"/>
          </p:cNvSpPr>
          <p:nvPr>
            <p:ph idx="1"/>
          </p:nvPr>
        </p:nvSpPr>
        <p:spPr>
          <a:xfrm>
            <a:off x="428596" y="1643050"/>
            <a:ext cx="8229600" cy="4325112"/>
          </a:xfrm>
        </p:spPr>
        <p:txBody>
          <a:bodyPr>
            <a:noAutofit/>
          </a:bodyPr>
          <a:lstStyle/>
          <a:p>
            <a:pPr>
              <a:lnSpc>
                <a:spcPct val="170000"/>
              </a:lnSpc>
              <a:buFont typeface="Wingdings" pitchFamily="2" charset="2"/>
              <a:buChar char="v"/>
            </a:pPr>
            <a:r>
              <a:rPr lang="fa-IR" sz="2000" b="1" dirty="0" smtClean="0"/>
              <a:t>وسعت زمین مورد نیاز گورستان</a:t>
            </a:r>
          </a:p>
          <a:p>
            <a:pPr algn="just">
              <a:lnSpc>
                <a:spcPct val="170000"/>
              </a:lnSpc>
            </a:pPr>
            <a:r>
              <a:rPr lang="fa-IR" sz="2000" dirty="0" smtClean="0"/>
              <a:t>وسعت گورستان بستگی به میزان نیاز جامعه روستایی به گورستان دارد. </a:t>
            </a:r>
          </a:p>
          <a:p>
            <a:pPr algn="just">
              <a:lnSpc>
                <a:spcPct val="170000"/>
              </a:lnSpc>
            </a:pPr>
            <a:r>
              <a:rPr lang="fa-IR" sz="2000" dirty="0" smtClean="0"/>
              <a:t>مقدار سرانه زمین گورستان برای جوامع شهری و روستایی برابر 5متر تعیین شده است. </a:t>
            </a:r>
          </a:p>
          <a:p>
            <a:pPr algn="just">
              <a:lnSpc>
                <a:spcPct val="170000"/>
              </a:lnSpc>
            </a:pPr>
            <a:r>
              <a:rPr lang="fa-IR" sz="2000" dirty="0" smtClean="0"/>
              <a:t>محاسبه مقدار زمین مورد نیاز گورستان براساس سرانه کاربری گورستان از طریق رابطه زیر تعیین می شود.</a:t>
            </a:r>
          </a:p>
          <a:p>
            <a:pPr algn="just">
              <a:lnSpc>
                <a:spcPct val="170000"/>
              </a:lnSpc>
            </a:pPr>
            <a:r>
              <a:rPr lang="fa-IR" sz="2000" dirty="0" smtClean="0"/>
              <a:t>وسعت مطلوب گورستان  =تعداد جمعیت × سرانه کاربری گورستان</a:t>
            </a:r>
          </a:p>
          <a:p>
            <a:pPr algn="just">
              <a:lnSpc>
                <a:spcPct val="170000"/>
              </a:lnSpc>
            </a:pPr>
            <a:r>
              <a:rPr lang="fa-IR" sz="2000" dirty="0" smtClean="0"/>
              <a:t>در این رابطه، تعداد جمعیت، بیانگر تعداد جمعیت روستا در افق طرح است. تعیین افق طرح یا مدت زمان دوره برنامه ریزی گورستان به شرایط محلی روستاها بستگی دارد ولی مناسب است که طول این دوره 20سال در نظر گرفته شود. </a:t>
            </a:r>
          </a:p>
          <a:p>
            <a:pPr>
              <a:lnSpc>
                <a:spcPct val="170000"/>
              </a:lnSpc>
            </a:pPr>
            <a:endParaRPr lang="fa-IR" sz="5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مکان یابی گورستان</a:t>
            </a:r>
            <a:br>
              <a:rPr lang="fa-IR" dirty="0" smtClean="0"/>
            </a:br>
            <a:endParaRPr lang="fa-IR" dirty="0"/>
          </a:p>
        </p:txBody>
      </p:sp>
      <p:sp>
        <p:nvSpPr>
          <p:cNvPr id="3" name="Content Placeholder 2"/>
          <p:cNvSpPr>
            <a:spLocks noGrp="1"/>
          </p:cNvSpPr>
          <p:nvPr>
            <p:ph idx="1"/>
          </p:nvPr>
        </p:nvSpPr>
        <p:spPr>
          <a:xfrm>
            <a:off x="428596" y="1889970"/>
            <a:ext cx="8229600" cy="4325112"/>
          </a:xfrm>
        </p:spPr>
        <p:txBody>
          <a:bodyPr>
            <a:noAutofit/>
          </a:bodyPr>
          <a:lstStyle/>
          <a:p>
            <a:pPr>
              <a:lnSpc>
                <a:spcPct val="170000"/>
              </a:lnSpc>
              <a:buFont typeface="Wingdings" pitchFamily="2" charset="2"/>
              <a:buChar char="v"/>
            </a:pPr>
            <a:r>
              <a:rPr lang="fa-IR" sz="2000" b="1" dirty="0" smtClean="0"/>
              <a:t>توجه به جهت توسعه کالبدی روستا</a:t>
            </a:r>
          </a:p>
          <a:p>
            <a:pPr algn="just"/>
            <a:r>
              <a:rPr lang="fa-IR" sz="2000" dirty="0" smtClean="0"/>
              <a:t>گورستان از جمله کاربری های زمین در روستاست که با بسیاری از کاربری های دیگر روستا، ناسازگار است. </a:t>
            </a:r>
          </a:p>
          <a:p>
            <a:pPr algn="just"/>
            <a:r>
              <a:rPr lang="fa-IR" sz="2000" dirty="0" smtClean="0"/>
              <a:t>بنابراین در مکان یابی گورستان باید توجه داشت که مکان گورستان در مسیر توسعه آینده روستا قرار نگیرد. چرا که در آینده در میان بافت روستا قرار خواهد گرفت و مشکلات بهداشتی، روانی و اجتماعی خاصی را پدید خواهد آورد. </a:t>
            </a:r>
          </a:p>
          <a:p>
            <a:pPr algn="just"/>
            <a:r>
              <a:rPr lang="fa-IR" sz="2000" dirty="0" smtClean="0"/>
              <a:t>تعیین جهات توسعه روستا از طریق شناسایی بخشهایی از روستا که در طول چند سال گذشته ساخت و ساز زیادی در آن صورت گرفته و تمایل زیادی به خرید زمین و سکونت در آن بخش وجود دارد، امکان پذیر است. </a:t>
            </a:r>
          </a:p>
          <a:p>
            <a:pPr algn="just"/>
            <a:r>
              <a:rPr lang="fa-IR" sz="2000" dirty="0" smtClean="0"/>
              <a:t>طرح هادی روستا نیز جهات توسعه روستا را در آینده مشخص می کند.</a:t>
            </a:r>
          </a:p>
          <a:p>
            <a:r>
              <a:rPr lang="fa-IR" sz="2000" dirty="0" smtClean="0"/>
              <a:t>بنابراین </a:t>
            </a:r>
          </a:p>
          <a:p>
            <a:pPr algn="ctr">
              <a:buNone/>
            </a:pPr>
            <a:r>
              <a:rPr lang="fa-IR" sz="2000" b="1" dirty="0" smtClean="0"/>
              <a:t>گورستان باید در مکانی خلاف جهت توسعه روستا در آینده ایجاد شود و توسعه یابد.</a:t>
            </a:r>
            <a:endParaRPr lang="fa-IR" sz="5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مکان یابی گورستان</a:t>
            </a:r>
            <a:br>
              <a:rPr lang="fa-IR" dirty="0" smtClean="0"/>
            </a:br>
            <a:endParaRPr lang="fa-IR" dirty="0"/>
          </a:p>
        </p:txBody>
      </p:sp>
      <p:sp>
        <p:nvSpPr>
          <p:cNvPr id="3" name="Content Placeholder 2"/>
          <p:cNvSpPr>
            <a:spLocks noGrp="1"/>
          </p:cNvSpPr>
          <p:nvPr>
            <p:ph idx="1"/>
          </p:nvPr>
        </p:nvSpPr>
        <p:spPr>
          <a:xfrm>
            <a:off x="428596" y="1889970"/>
            <a:ext cx="8229600" cy="4325112"/>
          </a:xfrm>
        </p:spPr>
        <p:txBody>
          <a:bodyPr>
            <a:noAutofit/>
          </a:bodyPr>
          <a:lstStyle/>
          <a:p>
            <a:pPr>
              <a:buFont typeface="Wingdings" pitchFamily="2" charset="2"/>
              <a:buChar char="v"/>
            </a:pPr>
            <a:r>
              <a:rPr lang="fa-IR" sz="2000" b="1" dirty="0" smtClean="0"/>
              <a:t>فاصله گورستان از روستا</a:t>
            </a:r>
          </a:p>
          <a:p>
            <a:pPr algn="just">
              <a:lnSpc>
                <a:spcPct val="150000"/>
              </a:lnSpc>
            </a:pPr>
            <a:r>
              <a:rPr lang="fa-IR" sz="2000" dirty="0" smtClean="0"/>
              <a:t>گورستان جزو کاربری های حساس و خاص روستاست که باید فاصله مناسبی از بافت کالبدی روستا داشته باشد.</a:t>
            </a:r>
          </a:p>
          <a:p>
            <a:pPr algn="just">
              <a:lnSpc>
                <a:spcPct val="150000"/>
              </a:lnSpc>
            </a:pPr>
            <a:r>
              <a:rPr lang="fa-IR" sz="2000" dirty="0" smtClean="0"/>
              <a:t>فاصله گورستان از روستا به اندازه ای مطلوب است که طی کردن مسیر آن به طور پیاده امکان پذیر باشد. </a:t>
            </a:r>
          </a:p>
          <a:p>
            <a:pPr algn="just">
              <a:lnSpc>
                <a:spcPct val="150000"/>
              </a:lnSpc>
            </a:pPr>
            <a:r>
              <a:rPr lang="fa-IR" sz="2000" dirty="0" smtClean="0"/>
              <a:t>از آنجا که حمل میت در بسیاری از روستاها بصورت سنتی و بدون استفاده از وسایل نقلیه انجام می شود، فاصله گورستان از روستا نباید خیلی طولانی باشد. </a:t>
            </a:r>
          </a:p>
          <a:p>
            <a:pPr algn="just">
              <a:lnSpc>
                <a:spcPct val="150000"/>
              </a:lnSpc>
            </a:pPr>
            <a:r>
              <a:rPr lang="fa-IR" sz="2000" dirty="0" smtClean="0"/>
              <a:t>براساس احکام شرعی نیز فاصله گورستان تا روستا باید به اندازه ای باشد که موجب شکسته شدن نماز و باطل شدن روزه مراجعه کنندگان به گورستان نشود.</a:t>
            </a:r>
            <a:endParaRPr lang="fa-IR" sz="5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مکان یابی گورستان</a:t>
            </a:r>
            <a:br>
              <a:rPr lang="fa-IR" dirty="0" smtClean="0"/>
            </a:br>
            <a:endParaRPr lang="fa-IR" dirty="0"/>
          </a:p>
        </p:txBody>
      </p:sp>
      <p:sp>
        <p:nvSpPr>
          <p:cNvPr id="3" name="Content Placeholder 2"/>
          <p:cNvSpPr>
            <a:spLocks noGrp="1"/>
          </p:cNvSpPr>
          <p:nvPr>
            <p:ph idx="1"/>
          </p:nvPr>
        </p:nvSpPr>
        <p:spPr>
          <a:xfrm>
            <a:off x="500034" y="1714488"/>
            <a:ext cx="8229600" cy="4325112"/>
          </a:xfrm>
        </p:spPr>
        <p:txBody>
          <a:bodyPr>
            <a:noAutofit/>
          </a:bodyPr>
          <a:lstStyle/>
          <a:p>
            <a:pPr>
              <a:buFont typeface="Wingdings" pitchFamily="2" charset="2"/>
              <a:buChar char="v"/>
            </a:pPr>
            <a:r>
              <a:rPr lang="fa-IR" sz="2000" b="1" dirty="0" smtClean="0"/>
              <a:t>خاک گورستان</a:t>
            </a:r>
          </a:p>
          <a:p>
            <a:pPr algn="just"/>
            <a:r>
              <a:rPr lang="fa-IR" sz="2000" dirty="0" smtClean="0"/>
              <a:t>آلودگی های حاصل از تجزیه و پوسیدگی اجساد درون گورها از طرق مختلف می تواند بر محیط زیست و بهداشت روستا تأثیر منفی گذارد.</a:t>
            </a:r>
          </a:p>
          <a:p>
            <a:pPr algn="just"/>
            <a:r>
              <a:rPr lang="fa-IR" sz="2000" dirty="0" smtClean="0"/>
              <a:t> یکی از این روشها، انتقال آلودگی به آب های زیرزمینی است. </a:t>
            </a:r>
          </a:p>
          <a:p>
            <a:pPr algn="just"/>
            <a:r>
              <a:rPr lang="fa-IR" sz="2000" dirty="0" smtClean="0"/>
              <a:t>عمق گورها سبب می شود که فاصله بین سطح آب زیرزمینی و منابع آلوده کننده در گورستان کاهش یابد و انتقال آلودگی به آب های زیرزمینی سریع تر صورت گیرد. آب های حاصل از بارندگی بر سطح گورها مهمترین عامل پراکندگی آلودگی های ناشی از تجزیه اجساد به سمت آب های زیرزمینی است. بنابراین هرچه آب کمتری به داخل گورها نفوذ کند، امکان انتشار آلودگی ها نیز کاهش می یابد. </a:t>
            </a:r>
          </a:p>
          <a:p>
            <a:pPr algn="just"/>
            <a:r>
              <a:rPr lang="fa-IR" sz="2000" dirty="0" smtClean="0"/>
              <a:t>خاک های رسی- شنی به دلیل سفت شدگی در هنگام جذب رطوبت، آب کمتری را از خود عبور می دهد و در مقابل زمینهای شنی به دلیل تخلخل زیاد، آب را به سرعت به داخل زمین نفوذ می دهند. زمین های باتلاقی، سنگلاخ و شوره زار، بافت مناسبی برای محافظت اجساد در برابر نفوذ آب ندارند. </a:t>
            </a:r>
          </a:p>
          <a:p>
            <a:pPr algn="just"/>
            <a:r>
              <a:rPr lang="fa-IR" sz="2000" dirty="0" smtClean="0"/>
              <a:t>در انتخاب مکان گورستان، به قابلیت رشد گیاهان در خاک گورستان نیز توجه شود تا ایجاد و توسعه فضای سبز در گورستان امکان پذیر شود.</a:t>
            </a:r>
            <a:endParaRPr lang="fa-IR" sz="5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مکان یابی گورستان</a:t>
            </a:r>
            <a:br>
              <a:rPr lang="fa-IR" dirty="0" smtClean="0"/>
            </a:br>
            <a:endParaRPr lang="fa-IR" dirty="0"/>
          </a:p>
        </p:txBody>
      </p:sp>
      <p:sp>
        <p:nvSpPr>
          <p:cNvPr id="3" name="Content Placeholder 2"/>
          <p:cNvSpPr>
            <a:spLocks noGrp="1"/>
          </p:cNvSpPr>
          <p:nvPr>
            <p:ph idx="1"/>
          </p:nvPr>
        </p:nvSpPr>
        <p:spPr>
          <a:xfrm>
            <a:off x="500034" y="1714488"/>
            <a:ext cx="8229600" cy="4325112"/>
          </a:xfrm>
        </p:spPr>
        <p:txBody>
          <a:bodyPr>
            <a:noAutofit/>
          </a:bodyPr>
          <a:lstStyle/>
          <a:p>
            <a:pPr>
              <a:buFont typeface="Wingdings" pitchFamily="2" charset="2"/>
              <a:buChar char="v"/>
            </a:pPr>
            <a:r>
              <a:rPr lang="fa-IR" sz="2000" b="1" dirty="0" smtClean="0"/>
              <a:t>شیب زمین گورستان</a:t>
            </a:r>
          </a:p>
          <a:p>
            <a:pPr algn="just">
              <a:lnSpc>
                <a:spcPct val="150000"/>
              </a:lnSpc>
            </a:pPr>
            <a:r>
              <a:rPr lang="fa-IR" sz="2000" dirty="0" smtClean="0"/>
              <a:t>شیب عامل مهمی در هدایت و تخلیه آب های جاری بر سطح گورستان در هنگام بارندگی است. </a:t>
            </a:r>
          </a:p>
          <a:p>
            <a:pPr algn="just">
              <a:lnSpc>
                <a:spcPct val="150000"/>
              </a:lnSpc>
            </a:pPr>
            <a:r>
              <a:rPr lang="fa-IR" sz="2000" dirty="0" smtClean="0"/>
              <a:t>علاوه بر این شیب زیاد تند زمین نیز موجب سرعت جریان آب و فرسایش وتخریب گورستان می شود. </a:t>
            </a:r>
          </a:p>
          <a:p>
            <a:pPr algn="just">
              <a:lnSpc>
                <a:spcPct val="150000"/>
              </a:lnSpc>
            </a:pPr>
            <a:r>
              <a:rPr lang="fa-IR" sz="2000" dirty="0" smtClean="0"/>
              <a:t>بنابراین </a:t>
            </a:r>
            <a:r>
              <a:rPr lang="fa-IR" sz="2000" b="1" dirty="0" smtClean="0"/>
              <a:t>شیب گورستان به اندازه ای  باشد که هم موجب تخلیه سریع آب جاری شود و هم موجب فرسایش خاک سطحی گورستان و تخریب گورها نشود</a:t>
            </a:r>
            <a:endParaRPr lang="fa-IR" sz="2000" dirty="0" smtClean="0"/>
          </a:p>
          <a:p>
            <a:pPr algn="just">
              <a:lnSpc>
                <a:spcPct val="150000"/>
              </a:lnSpc>
            </a:pPr>
            <a:r>
              <a:rPr lang="fa-IR" sz="2000" dirty="0" smtClean="0"/>
              <a:t>. </a:t>
            </a:r>
          </a:p>
          <a:p>
            <a:pPr algn="just">
              <a:lnSpc>
                <a:spcPct val="150000"/>
              </a:lnSpc>
            </a:pPr>
            <a:r>
              <a:rPr lang="fa-IR" sz="2000" dirty="0" smtClean="0"/>
              <a:t>از مکان یابی گورستان در حاشیه رودخانه های فصلی و دایمی، نقاط پست و گود و دامنه های پرشیب کوه ها که موجب ناپایداری زمین گورستان می شود، اجتناب گردد.</a:t>
            </a:r>
            <a:endParaRPr lang="fa-IR" sz="5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مکان یابی گورستان</a:t>
            </a:r>
            <a:br>
              <a:rPr lang="fa-IR" dirty="0" smtClean="0"/>
            </a:br>
            <a:endParaRPr lang="fa-IR" dirty="0"/>
          </a:p>
        </p:txBody>
      </p:sp>
      <p:sp>
        <p:nvSpPr>
          <p:cNvPr id="3" name="Content Placeholder 2"/>
          <p:cNvSpPr>
            <a:spLocks noGrp="1"/>
          </p:cNvSpPr>
          <p:nvPr>
            <p:ph idx="1"/>
          </p:nvPr>
        </p:nvSpPr>
        <p:spPr>
          <a:xfrm>
            <a:off x="500034" y="1714488"/>
            <a:ext cx="8229600" cy="4325112"/>
          </a:xfrm>
        </p:spPr>
        <p:txBody>
          <a:bodyPr>
            <a:noAutofit/>
          </a:bodyPr>
          <a:lstStyle/>
          <a:p>
            <a:pPr>
              <a:buFont typeface="Wingdings" pitchFamily="2" charset="2"/>
              <a:buChar char="v"/>
            </a:pPr>
            <a:r>
              <a:rPr lang="fa-IR" sz="2000" b="1" dirty="0" smtClean="0"/>
              <a:t>فاصله گورستان از منابع آب</a:t>
            </a:r>
          </a:p>
          <a:p>
            <a:pPr>
              <a:buFont typeface="Wingdings" pitchFamily="2" charset="2"/>
              <a:buChar char="v"/>
            </a:pPr>
            <a:endParaRPr lang="fa-IR" sz="2000" b="1" dirty="0" smtClean="0"/>
          </a:p>
          <a:p>
            <a:pPr algn="just"/>
            <a:r>
              <a:rPr lang="fa-IR" sz="2000" dirty="0" smtClean="0"/>
              <a:t>با وجود دقت زیاد در انتخاب مکان گورستان، باز امکان انتشار آلودگی های مختلف از گورستان به سمت منابع آب وجود دارد.</a:t>
            </a:r>
          </a:p>
          <a:p>
            <a:r>
              <a:rPr lang="fa-IR" sz="2000" dirty="0" smtClean="0"/>
              <a:t> بنابراین</a:t>
            </a:r>
          </a:p>
          <a:p>
            <a:pPr algn="just"/>
            <a:r>
              <a:rPr lang="fa-IR" sz="2000" dirty="0" smtClean="0"/>
              <a:t>مناسب است که گورستان در </a:t>
            </a:r>
            <a:r>
              <a:rPr lang="fa-IR" sz="2000" b="1" dirty="0" smtClean="0"/>
              <a:t>زمین های بلند که فاصله زیادی با سطح آب های زیرزمینی دارند و در مکان هایی دور از چاه های تأمین آب آشامیدنی و سرچشمه یا مسیر قنات روستا </a:t>
            </a:r>
            <a:r>
              <a:rPr lang="fa-IR" sz="2000" dirty="0" smtClean="0"/>
              <a:t>قرار گیرد.</a:t>
            </a:r>
            <a:endParaRPr lang="fa-IR" sz="5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مکان یابی گورستان</a:t>
            </a:r>
            <a:br>
              <a:rPr lang="fa-IR" dirty="0" smtClean="0"/>
            </a:br>
            <a:endParaRPr lang="fa-IR" dirty="0"/>
          </a:p>
        </p:txBody>
      </p:sp>
      <p:sp>
        <p:nvSpPr>
          <p:cNvPr id="3" name="Content Placeholder 2"/>
          <p:cNvSpPr>
            <a:spLocks noGrp="1"/>
          </p:cNvSpPr>
          <p:nvPr>
            <p:ph idx="1"/>
          </p:nvPr>
        </p:nvSpPr>
        <p:spPr>
          <a:xfrm>
            <a:off x="500034" y="1714488"/>
            <a:ext cx="8229600" cy="4325112"/>
          </a:xfrm>
        </p:spPr>
        <p:txBody>
          <a:bodyPr>
            <a:noAutofit/>
          </a:bodyPr>
          <a:lstStyle/>
          <a:p>
            <a:pPr>
              <a:buFont typeface="Wingdings" pitchFamily="2" charset="2"/>
              <a:buChar char="v"/>
            </a:pPr>
            <a:r>
              <a:rPr lang="fa-IR" sz="2000" b="1" dirty="0" smtClean="0"/>
              <a:t>موقعیت گورستان نسبت به جهت وزش بادها</a:t>
            </a:r>
          </a:p>
          <a:p>
            <a:pPr>
              <a:lnSpc>
                <a:spcPct val="150000"/>
              </a:lnSpc>
            </a:pPr>
            <a:r>
              <a:rPr lang="fa-IR" sz="2000" dirty="0" smtClean="0"/>
              <a:t>باد یکی از عوامل انتشار آلودگی های گورستان بخصوص بوهای نامطبوع و متعفن است. </a:t>
            </a:r>
          </a:p>
          <a:p>
            <a:pPr>
              <a:lnSpc>
                <a:spcPct val="150000"/>
              </a:lnSpc>
            </a:pPr>
            <a:r>
              <a:rPr lang="fa-IR" sz="2000" dirty="0" smtClean="0"/>
              <a:t>بنابراین </a:t>
            </a:r>
          </a:p>
          <a:p>
            <a:pPr>
              <a:lnSpc>
                <a:spcPct val="150000"/>
              </a:lnSpc>
            </a:pPr>
            <a:r>
              <a:rPr lang="fa-IR" sz="2000" b="1" dirty="0" smtClean="0"/>
              <a:t>گورستان نباید در مسیر وزش بادهای غالب به سمت روستا قرار گیرد. </a:t>
            </a:r>
          </a:p>
          <a:p>
            <a:pPr>
              <a:lnSpc>
                <a:spcPct val="150000"/>
              </a:lnSpc>
            </a:pPr>
            <a:r>
              <a:rPr lang="fa-IR" sz="2000" dirty="0" smtClean="0"/>
              <a:t>باد غالب به بادی اطلاق می شود که در بیشتر روزهای سال می وزد.یکی از بادهای غالب در ایران، از سمت غرب می ورزد و بیشترین وزش آن نیز در فصول دارای بارندگی سال مشاهده می شود.</a:t>
            </a:r>
          </a:p>
          <a:p>
            <a:pPr>
              <a:lnSpc>
                <a:spcPct val="150000"/>
              </a:lnSpc>
            </a:pPr>
            <a:r>
              <a:rPr lang="fa-IR" sz="2000" dirty="0" smtClean="0"/>
              <a:t>علاوه بر این بادهای محلی زیادی در کشور وجود دارد که شناخت آنها از طریق استفاده از بادنما یا رجوع به تجارب ساکنان و بخصوص کشاورزان امکان پذیر است.</a:t>
            </a:r>
            <a:endParaRPr lang="fa-IR" sz="5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14356"/>
            <a:ext cx="8229600" cy="1066800"/>
          </a:xfrm>
        </p:spPr>
        <p:txBody>
          <a:bodyPr>
            <a:normAutofit fontScale="90000"/>
          </a:bodyPr>
          <a:lstStyle/>
          <a:p>
            <a:r>
              <a:rPr lang="fa-IR" dirty="0" smtClean="0"/>
              <a:t>اهداف تهیه و اجرای طرح هادی</a:t>
            </a:r>
            <a:br>
              <a:rPr lang="fa-IR" dirty="0" smtClean="0"/>
            </a:br>
            <a:endParaRPr lang="fa-IR" dirty="0"/>
          </a:p>
        </p:txBody>
      </p:sp>
      <p:sp>
        <p:nvSpPr>
          <p:cNvPr id="5" name="Content Placeholder 2"/>
          <p:cNvSpPr txBox="1">
            <a:spLocks/>
          </p:cNvSpPr>
          <p:nvPr/>
        </p:nvSpPr>
        <p:spPr>
          <a:xfrm>
            <a:off x="714348" y="1785926"/>
            <a:ext cx="7910538" cy="4525963"/>
          </a:xfrm>
          <a:prstGeom prst="rect">
            <a:avLst/>
          </a:prstGeom>
        </p:spPr>
        <p:txBody>
          <a:bodyPr vert="horz">
            <a:normAutofit fontScale="92500" lnSpcReduction="10000"/>
          </a:bodyPr>
          <a:lstStyle/>
          <a:p>
            <a:pPr marL="365760" marR="0" lvl="0" indent="-256032" algn="just" defTabSz="914400" rtl="1" eaLnBrk="1" fontAlgn="auto" latinLnBrk="0" hangingPunct="1">
              <a:lnSpc>
                <a:spcPct val="100000"/>
              </a:lnSpc>
              <a:spcBef>
                <a:spcPts val="300"/>
              </a:spcBef>
              <a:spcAft>
                <a:spcPts val="0"/>
              </a:spcAft>
              <a:buClr>
                <a:schemeClr val="accent3"/>
              </a:buClr>
              <a:buSzTx/>
              <a:buFont typeface="Georgia"/>
              <a:buChar char="•"/>
              <a:tabLst/>
              <a:defRPr/>
            </a:pPr>
            <a:r>
              <a:rPr kumimoji="0" lang="fa-IR" sz="2800" b="0" i="0" u="none" strike="noStrike" kern="1200" cap="none" spc="0" normalizeH="0" baseline="0" noProof="0" dirty="0" smtClean="0">
                <a:ln>
                  <a:noFill/>
                </a:ln>
                <a:solidFill>
                  <a:schemeClr val="tx1"/>
                </a:solidFill>
                <a:effectLst/>
                <a:uLnTx/>
                <a:uFillTx/>
                <a:cs typeface="B Yagut" pitchFamily="2" charset="-78"/>
              </a:rPr>
              <a:t>زمینه توسعه و عمران روستاها باتوجه</a:t>
            </a:r>
            <a:r>
              <a:rPr kumimoji="0" lang="fa-IR" sz="2800" b="0" i="0" u="none" strike="noStrike" kern="1200" cap="none" spc="0" normalizeH="0" noProof="0" dirty="0" smtClean="0">
                <a:ln>
                  <a:noFill/>
                </a:ln>
                <a:solidFill>
                  <a:schemeClr val="tx1"/>
                </a:solidFill>
                <a:effectLst/>
                <a:uLnTx/>
                <a:uFillTx/>
                <a:cs typeface="B Yagut" pitchFamily="2" charset="-78"/>
              </a:rPr>
              <a:t> به شرایط فرهنگی اقتصادی و اجتماعی</a:t>
            </a:r>
          </a:p>
          <a:p>
            <a:pPr marL="365760" marR="0" lvl="0" indent="-256032" algn="just" defTabSz="914400" rtl="1" eaLnBrk="1" fontAlgn="auto" latinLnBrk="0" hangingPunct="1">
              <a:lnSpc>
                <a:spcPct val="100000"/>
              </a:lnSpc>
              <a:spcBef>
                <a:spcPts val="300"/>
              </a:spcBef>
              <a:spcAft>
                <a:spcPts val="0"/>
              </a:spcAft>
              <a:buClr>
                <a:schemeClr val="accent3"/>
              </a:buClr>
              <a:buSzTx/>
              <a:buFont typeface="Georgia"/>
              <a:buChar char="•"/>
              <a:tabLst/>
              <a:defRPr/>
            </a:pPr>
            <a:r>
              <a:rPr lang="fa-IR" sz="2800" baseline="0" dirty="0" smtClean="0">
                <a:cs typeface="B Yagut" pitchFamily="2" charset="-78"/>
              </a:rPr>
              <a:t>تامین</a:t>
            </a:r>
            <a:r>
              <a:rPr lang="fa-IR" sz="2800" dirty="0" smtClean="0">
                <a:cs typeface="B Yagut" pitchFamily="2" charset="-78"/>
              </a:rPr>
              <a:t> عادلانه امکانات ازطریق ایجاد تسهیلات اجتماعی، تولیدی و رفاهی</a:t>
            </a:r>
          </a:p>
          <a:p>
            <a:pPr marL="365760" marR="0" lvl="0" indent="-256032" algn="just" defTabSz="914400" rtl="1" eaLnBrk="1" fontAlgn="auto" latinLnBrk="0" hangingPunct="1">
              <a:lnSpc>
                <a:spcPct val="100000"/>
              </a:lnSpc>
              <a:spcBef>
                <a:spcPts val="300"/>
              </a:spcBef>
              <a:spcAft>
                <a:spcPts val="0"/>
              </a:spcAft>
              <a:buClr>
                <a:schemeClr val="accent3"/>
              </a:buClr>
              <a:buSzTx/>
              <a:buFont typeface="Georgia"/>
              <a:buChar char="•"/>
              <a:tabLst/>
              <a:defRPr/>
            </a:pPr>
            <a:r>
              <a:rPr kumimoji="0" lang="fa-IR" sz="2800" b="0" i="0" u="none" strike="noStrike" kern="1200" cap="none" spc="0" normalizeH="0" baseline="0" noProof="0" dirty="0" smtClean="0">
                <a:ln>
                  <a:noFill/>
                </a:ln>
                <a:solidFill>
                  <a:schemeClr val="tx1"/>
                </a:solidFill>
                <a:effectLst/>
                <a:uLnTx/>
                <a:uFillTx/>
                <a:cs typeface="B Yagut" pitchFamily="2" charset="-78"/>
              </a:rPr>
              <a:t>ایجاد</a:t>
            </a:r>
            <a:r>
              <a:rPr kumimoji="0" lang="fa-IR" sz="2800" b="0" i="0" u="none" strike="noStrike" kern="1200" cap="none" spc="0" normalizeH="0" noProof="0" dirty="0" smtClean="0">
                <a:ln>
                  <a:noFill/>
                </a:ln>
                <a:solidFill>
                  <a:schemeClr val="tx1"/>
                </a:solidFill>
                <a:effectLst/>
                <a:uLnTx/>
                <a:uFillTx/>
                <a:cs typeface="B Yagut" pitchFamily="2" charset="-78"/>
              </a:rPr>
              <a:t> تسهیلات لازم جهت مسکن روستاییان و خدمات بهزیستی و عمومی</a:t>
            </a:r>
          </a:p>
          <a:p>
            <a:pPr marL="365760" marR="0" lvl="0" indent="-256032" algn="just" defTabSz="914400" rtl="1" eaLnBrk="1" fontAlgn="auto" latinLnBrk="0" hangingPunct="1">
              <a:lnSpc>
                <a:spcPct val="100000"/>
              </a:lnSpc>
              <a:spcBef>
                <a:spcPts val="300"/>
              </a:spcBef>
              <a:spcAft>
                <a:spcPts val="0"/>
              </a:spcAft>
              <a:buClr>
                <a:schemeClr val="accent3"/>
              </a:buClr>
              <a:buSzTx/>
              <a:buFont typeface="Georgia"/>
              <a:buChar char="•"/>
              <a:tabLst/>
              <a:defRPr/>
            </a:pPr>
            <a:r>
              <a:rPr lang="fa-IR" sz="2800" baseline="0" dirty="0" smtClean="0">
                <a:cs typeface="B Yagut" pitchFamily="2" charset="-78"/>
              </a:rPr>
              <a:t>ایجاد</a:t>
            </a:r>
            <a:r>
              <a:rPr lang="fa-IR" sz="2800" dirty="0" smtClean="0">
                <a:cs typeface="B Yagut" pitchFamily="2" charset="-78"/>
              </a:rPr>
              <a:t> شبکه ارتباطی منظم و سازماندهی منطقی نظام توزیع خدمات در سطح روستاهای دهستان </a:t>
            </a:r>
          </a:p>
          <a:p>
            <a:pPr marL="365760" marR="0" lvl="0" indent="-256032" algn="just" defTabSz="914400" rtl="1" eaLnBrk="1" fontAlgn="auto" latinLnBrk="0" hangingPunct="1">
              <a:lnSpc>
                <a:spcPct val="100000"/>
              </a:lnSpc>
              <a:spcBef>
                <a:spcPts val="300"/>
              </a:spcBef>
              <a:spcAft>
                <a:spcPts val="0"/>
              </a:spcAft>
              <a:buClr>
                <a:schemeClr val="accent3"/>
              </a:buClr>
              <a:buSzTx/>
              <a:buFont typeface="Georgia"/>
              <a:buChar char="•"/>
              <a:tabLst/>
              <a:defRPr/>
            </a:pPr>
            <a:r>
              <a:rPr kumimoji="0" lang="fa-IR" sz="2800" b="0" i="0" u="none" strike="noStrike" kern="1200" cap="none" spc="0" normalizeH="0" baseline="0" noProof="0" dirty="0" smtClean="0">
                <a:ln>
                  <a:noFill/>
                </a:ln>
                <a:solidFill>
                  <a:schemeClr val="tx1"/>
                </a:solidFill>
                <a:effectLst/>
                <a:uLnTx/>
                <a:uFillTx/>
                <a:cs typeface="B Yagut" pitchFamily="2" charset="-78"/>
              </a:rPr>
              <a:t>ایجاد</a:t>
            </a:r>
            <a:r>
              <a:rPr kumimoji="0" lang="fa-IR" sz="2800" b="0" i="0" u="none" strike="noStrike" kern="1200" cap="none" spc="0" normalizeH="0" noProof="0" dirty="0" smtClean="0">
                <a:ln>
                  <a:noFill/>
                </a:ln>
                <a:solidFill>
                  <a:schemeClr val="tx1"/>
                </a:solidFill>
                <a:effectLst/>
                <a:uLnTx/>
                <a:uFillTx/>
                <a:cs typeface="B Yagut" pitchFamily="2" charset="-78"/>
              </a:rPr>
              <a:t> زمینه بهبود وضعیت اقتصادی روستاها از طریق تسهیلات تولیدی، اشتغال و ارتقاء درآمد روستاییان</a:t>
            </a:r>
          </a:p>
          <a:p>
            <a:pPr marL="365760" marR="0" lvl="0" indent="-256032" algn="r" defTabSz="914400" rtl="1" eaLnBrk="1" fontAlgn="auto" latinLnBrk="0" hangingPunct="1">
              <a:lnSpc>
                <a:spcPct val="100000"/>
              </a:lnSpc>
              <a:spcBef>
                <a:spcPts val="300"/>
              </a:spcBef>
              <a:spcAft>
                <a:spcPts val="0"/>
              </a:spcAft>
              <a:buClr>
                <a:schemeClr val="accent3"/>
              </a:buClr>
              <a:buSzTx/>
              <a:buFont typeface="Georgia"/>
              <a:buChar char="•"/>
              <a:tabLst/>
              <a:defRPr/>
            </a:pPr>
            <a:r>
              <a:rPr lang="fa-IR" sz="2800" baseline="0" dirty="0" smtClean="0">
                <a:cs typeface="B Yagut" pitchFamily="2" charset="-78"/>
              </a:rPr>
              <a:t>هدایت</a:t>
            </a:r>
            <a:r>
              <a:rPr lang="fa-IR" sz="2800" dirty="0" smtClean="0">
                <a:cs typeface="B Yagut" pitchFamily="2" charset="-78"/>
              </a:rPr>
              <a:t> وضعیت فیزیکی(کالبدی روستا)</a:t>
            </a:r>
            <a:r>
              <a:rPr kumimoji="0" lang="fa-IR" sz="2800" b="0" i="0" u="none" strike="noStrike" kern="1200" cap="none" spc="0" normalizeH="0" baseline="0" noProof="0" dirty="0" smtClean="0">
                <a:ln>
                  <a:noFill/>
                </a:ln>
                <a:solidFill>
                  <a:schemeClr val="tx1"/>
                </a:solidFill>
                <a:effectLst/>
                <a:uLnTx/>
                <a:uFillTx/>
                <a:cs typeface="B Yagut" pitchFamily="2" charset="-78"/>
              </a:rPr>
              <a:t> </a:t>
            </a:r>
            <a:endParaRPr kumimoji="0" lang="fa-IR" sz="2800" b="0" i="0" u="none" strike="noStrike" kern="1200" cap="none" spc="0" normalizeH="0" baseline="0" noProof="0" dirty="0">
              <a:ln>
                <a:noFill/>
              </a:ln>
              <a:solidFill>
                <a:schemeClr val="tx1"/>
              </a:solidFill>
              <a:effectLst/>
              <a:uLnTx/>
              <a:uFillTx/>
              <a:cs typeface="B Yagut"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مکان یابی گورستان</a:t>
            </a:r>
            <a:br>
              <a:rPr lang="fa-IR" dirty="0" smtClean="0"/>
            </a:br>
            <a:endParaRPr lang="fa-IR" dirty="0"/>
          </a:p>
        </p:txBody>
      </p:sp>
      <p:sp>
        <p:nvSpPr>
          <p:cNvPr id="3" name="Content Placeholder 2"/>
          <p:cNvSpPr>
            <a:spLocks noGrp="1"/>
          </p:cNvSpPr>
          <p:nvPr>
            <p:ph idx="1"/>
          </p:nvPr>
        </p:nvSpPr>
        <p:spPr>
          <a:xfrm>
            <a:off x="500034" y="1714488"/>
            <a:ext cx="8229600" cy="4325112"/>
          </a:xfrm>
        </p:spPr>
        <p:txBody>
          <a:bodyPr>
            <a:noAutofit/>
          </a:bodyPr>
          <a:lstStyle/>
          <a:p>
            <a:pPr>
              <a:buFont typeface="Wingdings" pitchFamily="2" charset="2"/>
              <a:buChar char="v"/>
            </a:pPr>
            <a:r>
              <a:rPr lang="fa-IR" sz="2000" b="1" dirty="0" smtClean="0"/>
              <a:t>همجواری گورستان با سایر کاربری ها</a:t>
            </a:r>
          </a:p>
          <a:p>
            <a:pPr algn="just"/>
            <a:r>
              <a:rPr lang="fa-IR" sz="2000" dirty="0" smtClean="0"/>
              <a:t>گورستان تأثیرات منفی گوناگونی بر کاربری های اطراف نظیر واحدهای مسکونی، آموزشی، کارگاه های تولید مواد غذایی، پارک ها و محل تجمع عمومی دارد.</a:t>
            </a:r>
          </a:p>
          <a:p>
            <a:r>
              <a:rPr lang="fa-IR" sz="2000" dirty="0" smtClean="0"/>
              <a:t> بنابراین </a:t>
            </a:r>
          </a:p>
          <a:p>
            <a:pPr algn="just"/>
            <a:r>
              <a:rPr lang="fa-IR" sz="2000" dirty="0" smtClean="0"/>
              <a:t>در مکان یابی گورستان، رعایت فاصله مناسب این کاربری از سایر کاربری های ناسازگار در روستا ضروری است.</a:t>
            </a:r>
          </a:p>
          <a:p>
            <a:r>
              <a:rPr lang="fa-IR" sz="2000" dirty="0" smtClean="0"/>
              <a:t> در مقابل مکان های مذهبی نظیر امامزاده ها، سازگاری مطلوبی با گورستان دارند.</a:t>
            </a:r>
          </a:p>
          <a:p>
            <a:endParaRPr lang="fa-IR" sz="2000" dirty="0" smtClean="0"/>
          </a:p>
          <a:p>
            <a:pPr>
              <a:buFont typeface="Wingdings" pitchFamily="2" charset="2"/>
              <a:buChar char="v"/>
            </a:pPr>
            <a:r>
              <a:rPr lang="fa-IR" sz="2000" b="1" dirty="0" smtClean="0"/>
              <a:t>مالکیت زمین گورستان</a:t>
            </a:r>
          </a:p>
          <a:p>
            <a:pPr algn="just"/>
            <a:r>
              <a:rPr lang="fa-IR" sz="2000" dirty="0" smtClean="0"/>
              <a:t>بر اساس احکام شرعی ، دفن میت در زمین های غصبی و زمین هایی که وقف اموری غیر از دفن میت شده اند و نیز زمینهای بلاتکلیف جایز نمی باشد. در سایر زمین ها، امکان ایجاد گورستان وجود دارد.</a:t>
            </a:r>
            <a:endParaRPr lang="fa-IR" sz="5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52" y="928670"/>
            <a:ext cx="8229600" cy="1066800"/>
          </a:xfrm>
        </p:spPr>
        <p:txBody>
          <a:bodyPr>
            <a:normAutofit fontScale="90000"/>
          </a:bodyPr>
          <a:lstStyle/>
          <a:p>
            <a:r>
              <a:rPr lang="fa-IR" dirty="0" smtClean="0"/>
              <a:t>مکان یابی محل دفن پسماندهای روستایی </a:t>
            </a:r>
            <a:br>
              <a:rPr lang="fa-IR" dirty="0" smtClean="0"/>
            </a:br>
            <a:endParaRPr lang="fa-IR" dirty="0"/>
          </a:p>
        </p:txBody>
      </p:sp>
      <p:sp>
        <p:nvSpPr>
          <p:cNvPr id="3" name="Content Placeholder 2"/>
          <p:cNvSpPr>
            <a:spLocks noGrp="1"/>
          </p:cNvSpPr>
          <p:nvPr>
            <p:ph idx="1"/>
          </p:nvPr>
        </p:nvSpPr>
        <p:spPr>
          <a:xfrm>
            <a:off x="500034" y="1961408"/>
            <a:ext cx="8229600" cy="4325112"/>
          </a:xfrm>
        </p:spPr>
        <p:txBody>
          <a:bodyPr>
            <a:noAutofit/>
          </a:bodyPr>
          <a:lstStyle/>
          <a:p>
            <a:pPr>
              <a:lnSpc>
                <a:spcPct val="150000"/>
              </a:lnSpc>
            </a:pPr>
            <a:r>
              <a:rPr lang="fa-IR" sz="2000" dirty="0" smtClean="0"/>
              <a:t>با توجه به جمعیت روستا و شرایط زیست محیطی و تعداد نقاط روستایی موجود در یک ناحیه، رویه های متفاوتی برای مکان یابی پسماندهای روستایی می تواند اتخاذ شود.</a:t>
            </a:r>
          </a:p>
          <a:p>
            <a:pPr algn="just">
              <a:lnSpc>
                <a:spcPct val="150000"/>
              </a:lnSpc>
            </a:pPr>
            <a:r>
              <a:rPr lang="fa-IR" sz="2000" dirty="0" smtClean="0"/>
              <a:t> در روستاهای با جمعیت کمتر از 55 خانوار، حمل پسماند در فواصل طولانی مقدور نبوده و لازم است که بر حسب پراکنش خانوارها در روستا، در محلی نزدیک به روستا، ترجیحاً در فاصله حداقل 500 متر خارج از محدوده روستا اقدام به انتخاب محل دفن یا گودال دفن پسماند شود. </a:t>
            </a:r>
          </a:p>
          <a:p>
            <a:pPr algn="just">
              <a:lnSpc>
                <a:spcPct val="150000"/>
              </a:lnSpc>
            </a:pPr>
            <a:r>
              <a:rPr lang="fa-IR" sz="2000" dirty="0" smtClean="0"/>
              <a:t>برای یافتن بهترین مکان در این شعاع محدود نیازی به کاربرد نقشه نیست و کافی است تا با بازدید میدانی، محل مناسب توسط دهیار و سایر ذینفعان انتخاب شود. </a:t>
            </a:r>
            <a:endParaRPr lang="fa-IR"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08"/>
            <a:ext cx="8229600" cy="1066800"/>
          </a:xfrm>
        </p:spPr>
        <p:txBody>
          <a:bodyPr>
            <a:normAutofit fontScale="90000"/>
          </a:bodyPr>
          <a:lstStyle/>
          <a:p>
            <a:r>
              <a:rPr lang="fa-IR" dirty="0" smtClean="0"/>
              <a:t>مکان یابی محل دفن پسماندهای روستایی </a:t>
            </a:r>
            <a:br>
              <a:rPr lang="fa-IR" dirty="0" smtClean="0"/>
            </a:br>
            <a:endParaRPr lang="fa-IR" dirty="0"/>
          </a:p>
        </p:txBody>
      </p:sp>
      <p:sp>
        <p:nvSpPr>
          <p:cNvPr id="3" name="Content Placeholder 2"/>
          <p:cNvSpPr>
            <a:spLocks noGrp="1"/>
          </p:cNvSpPr>
          <p:nvPr>
            <p:ph idx="1"/>
          </p:nvPr>
        </p:nvSpPr>
        <p:spPr>
          <a:xfrm>
            <a:off x="500034" y="1818532"/>
            <a:ext cx="8229600" cy="4325112"/>
          </a:xfrm>
        </p:spPr>
        <p:txBody>
          <a:bodyPr>
            <a:noAutofit/>
          </a:bodyPr>
          <a:lstStyle/>
          <a:p>
            <a:pPr algn="just">
              <a:lnSpc>
                <a:spcPct val="150000"/>
              </a:lnSpc>
              <a:buNone/>
            </a:pPr>
            <a:r>
              <a:rPr lang="fa-IR" sz="2000" dirty="0" smtClean="0"/>
              <a:t>در سایر روستاها مراحل زیر جهت یافتن مکان مناسب توصیه می شود:</a:t>
            </a:r>
          </a:p>
          <a:p>
            <a:pPr algn="just">
              <a:lnSpc>
                <a:spcPct val="150000"/>
              </a:lnSpc>
            </a:pPr>
            <a:r>
              <a:rPr lang="fa-IR" sz="2000" dirty="0" smtClean="0"/>
              <a:t>گردآوری نقشه ها و اطلاعات پایه مورد نیاز در مقیاس ترجیحی 1/25000</a:t>
            </a:r>
          </a:p>
          <a:p>
            <a:pPr algn="just">
              <a:lnSpc>
                <a:spcPct val="150000"/>
              </a:lnSpc>
            </a:pPr>
            <a:r>
              <a:rPr lang="fa-IR" sz="2000" dirty="0" smtClean="0"/>
              <a:t>تعیین شعاع جستجو</a:t>
            </a:r>
          </a:p>
          <a:p>
            <a:pPr algn="just">
              <a:buFont typeface="Courier New" pitchFamily="49" charset="0"/>
              <a:buChar char="o"/>
            </a:pPr>
            <a:r>
              <a:rPr lang="fa-IR" sz="2000" dirty="0" smtClean="0"/>
              <a:t>بدین منظور، یک دایره مشخص به نام شعاع «جستجو»بر روی نقشه جاده های ناحیه مشخص می شود که در آن، محل تولید پسماندها درمرکز دایره قرار می گیرد.  </a:t>
            </a:r>
          </a:p>
          <a:p>
            <a:pPr algn="just">
              <a:buFont typeface="Courier New" pitchFamily="49" charset="0"/>
              <a:buChar char="o"/>
            </a:pPr>
            <a:r>
              <a:rPr lang="fa-IR" sz="2000" dirty="0" smtClean="0"/>
              <a:t>(شعاع جستجو: حداکثر فاصله ای است که تولید کننده پسماندها می تواند تا محل تخلیه پسماندها داشته باشد. ) </a:t>
            </a:r>
          </a:p>
          <a:p>
            <a:pPr algn="just">
              <a:buFont typeface="Courier New" pitchFamily="49" charset="0"/>
              <a:buChar char="o"/>
            </a:pPr>
            <a:r>
              <a:rPr lang="fa-IR" sz="2000" dirty="0" smtClean="0"/>
              <a:t> شعاع جستجو وابسته به صرفه اقتصادی حمل پسماندها است زیرا حمل و نقل پسماندها یکی از پرهزینه ترین موارد عملیات دفن می باشد.</a:t>
            </a:r>
          </a:p>
          <a:p>
            <a:pPr algn="just">
              <a:buFont typeface="Courier New" pitchFamily="49" charset="0"/>
              <a:buChar char="o"/>
            </a:pPr>
            <a:r>
              <a:rPr lang="fa-IR" sz="2000" dirty="0" smtClean="0"/>
              <a:t>شعاع جستجوی اولیه بهتر است کمتر از 15 کیلومتر(  با احتساب زمان رفت و برگشت برابر 35 تا 45 دقیقه از محل تولید پسماند تا محل دفن باشد. )</a:t>
            </a:r>
          </a:p>
          <a:p>
            <a:pPr>
              <a:lnSpc>
                <a:spcPct val="150000"/>
              </a:lnSpc>
            </a:pPr>
            <a:endParaRPr lang="fa-IR" sz="2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08"/>
            <a:ext cx="8229600" cy="1066800"/>
          </a:xfrm>
        </p:spPr>
        <p:txBody>
          <a:bodyPr>
            <a:normAutofit fontScale="90000"/>
          </a:bodyPr>
          <a:lstStyle/>
          <a:p>
            <a:r>
              <a:rPr lang="fa-IR" dirty="0" smtClean="0"/>
              <a:t>مکان یابی محل دفن پسماندهای روستایی </a:t>
            </a:r>
            <a:br>
              <a:rPr lang="fa-IR" dirty="0" smtClean="0"/>
            </a:br>
            <a:endParaRPr lang="fa-IR" dirty="0"/>
          </a:p>
        </p:txBody>
      </p:sp>
      <p:sp>
        <p:nvSpPr>
          <p:cNvPr id="3" name="Content Placeholder 2"/>
          <p:cNvSpPr>
            <a:spLocks noGrp="1"/>
          </p:cNvSpPr>
          <p:nvPr>
            <p:ph idx="1"/>
          </p:nvPr>
        </p:nvSpPr>
        <p:spPr>
          <a:xfrm>
            <a:off x="500034" y="1818532"/>
            <a:ext cx="8229600" cy="4325112"/>
          </a:xfrm>
        </p:spPr>
        <p:txBody>
          <a:bodyPr>
            <a:noAutofit/>
          </a:bodyPr>
          <a:lstStyle/>
          <a:p>
            <a:pPr algn="just">
              <a:lnSpc>
                <a:spcPct val="150000"/>
              </a:lnSpc>
            </a:pPr>
            <a:r>
              <a:rPr lang="fa-IR" sz="2400" dirty="0" smtClean="0"/>
              <a:t>تعیین ضوابط مکان یابی: معیارها و ضوابط اصلی مکان یابی که در ادامه مطرح می شود.</a:t>
            </a:r>
          </a:p>
          <a:p>
            <a:pPr algn="just">
              <a:lnSpc>
                <a:spcPct val="150000"/>
              </a:lnSpc>
            </a:pPr>
            <a:r>
              <a:rPr lang="fa-IR" sz="2400" dirty="0" smtClean="0"/>
              <a:t>انتخاب چند محل مناسب با توجه به مراحل قبل </a:t>
            </a:r>
          </a:p>
          <a:p>
            <a:pPr algn="just">
              <a:lnSpc>
                <a:spcPct val="150000"/>
              </a:lnSpc>
            </a:pPr>
            <a:r>
              <a:rPr lang="fa-IR" sz="2400" dirty="0" smtClean="0"/>
              <a:t>انجام بازدید میدانی از تمام نقاط انتخاب شده و انتخاب بهترین گزینه با توجه به شرایط محلی </a:t>
            </a:r>
          </a:p>
          <a:p>
            <a:pPr algn="just">
              <a:lnSpc>
                <a:spcPct val="150000"/>
              </a:lnSpc>
            </a:pPr>
            <a:r>
              <a:rPr lang="fa-IR" sz="2400" dirty="0" smtClean="0"/>
              <a:t>معرفی بهترین مناطق به مردم محلی و کسب موافقت آنها</a:t>
            </a:r>
          </a:p>
          <a:p>
            <a:pPr algn="just">
              <a:lnSpc>
                <a:spcPct val="150000"/>
              </a:lnSpc>
            </a:pPr>
            <a:r>
              <a:rPr lang="fa-IR" sz="2400" dirty="0" smtClean="0"/>
              <a:t>اخذ مجوزهای لازم از ادارات ذیصلاح</a:t>
            </a:r>
            <a:endParaRPr lang="fa-IR"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normAutofit/>
          </a:bodyPr>
          <a:lstStyle/>
          <a:p>
            <a:r>
              <a:rPr lang="fa-IR" dirty="0" smtClean="0"/>
              <a:t>ضوابط مکان یابی</a:t>
            </a:r>
            <a:endParaRPr lang="fa-IR" dirty="0"/>
          </a:p>
        </p:txBody>
      </p:sp>
      <p:sp>
        <p:nvSpPr>
          <p:cNvPr id="3" name="Content Placeholder 2"/>
          <p:cNvSpPr>
            <a:spLocks noGrp="1"/>
          </p:cNvSpPr>
          <p:nvPr>
            <p:ph idx="1"/>
          </p:nvPr>
        </p:nvSpPr>
        <p:spPr>
          <a:xfrm>
            <a:off x="500034" y="1818532"/>
            <a:ext cx="8229600" cy="4325112"/>
          </a:xfrm>
        </p:spPr>
        <p:txBody>
          <a:bodyPr>
            <a:noAutofit/>
          </a:bodyPr>
          <a:lstStyle/>
          <a:p>
            <a:pPr algn="just">
              <a:buNone/>
            </a:pPr>
            <a:r>
              <a:rPr lang="fa-IR" sz="2400" dirty="0" smtClean="0"/>
              <a:t>اين ضوابط به استناد ماده 12 قانون و ماده 23 آئين نامه اجرايي مديريت پسماندها و به منظور كاهش اثرات مخرب زيست محيطي فعاليت ها، مكانها و تاسيسات مرتبط با پردازش، و دفع پسماند هاي عادی از جمله كليه اماكن دفن و بازيافت تهيه گرديده است.</a:t>
            </a:r>
          </a:p>
          <a:p>
            <a:pPr algn="just"/>
            <a:r>
              <a:rPr lang="fa-IR" sz="2400" dirty="0" smtClean="0"/>
              <a:t>محلهاي دفع نبايد در مسير و حريم رودخانه هاي فصلي و دائمي، مسيلها و آبراهه هاي منتهي به رودخانه ها واقع شوند.</a:t>
            </a:r>
          </a:p>
          <a:p>
            <a:pPr algn="just"/>
            <a:r>
              <a:rPr lang="fa-IR" sz="2400" dirty="0" smtClean="0"/>
              <a:t>محلهاي دفع بايستي خارج از محدوده سيلاب با دوره بازگشت سيل 100 ساله واقع گردد.</a:t>
            </a:r>
          </a:p>
          <a:p>
            <a:pPr algn="just"/>
            <a:r>
              <a:rPr lang="fa-IR" sz="2400" dirty="0" smtClean="0"/>
              <a:t>انتخاب محلهاي دفع در مناطقي مانند تالابها، باتلاقها، مردابها، درياچه ها و بركه ها وموارد مشابه ممنوع است.</a:t>
            </a:r>
          </a:p>
          <a:p>
            <a:pPr>
              <a:buNone/>
            </a:pPr>
            <a:r>
              <a:rPr lang="fa-IR" sz="2400" dirty="0" smtClean="0"/>
              <a:t>تبصره: محل دفن بايد حداقل يك كيلومتر از مناطق ياد شده فاصله داشته باشد.</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818532"/>
            <a:ext cx="8229600" cy="4325112"/>
          </a:xfrm>
        </p:spPr>
        <p:txBody>
          <a:bodyPr>
            <a:noAutofit/>
          </a:bodyPr>
          <a:lstStyle/>
          <a:p>
            <a:pPr algn="just">
              <a:buFont typeface="Arial" pitchFamily="34" charset="0"/>
              <a:buChar char="•"/>
            </a:pPr>
            <a:r>
              <a:rPr lang="fa-IR" sz="2400" dirty="0" smtClean="0"/>
              <a:t>محل دفن بايد حداقل يك كيلومتر از آبهاي جاري فاصله داشته باشد.</a:t>
            </a:r>
          </a:p>
          <a:p>
            <a:pPr algn="just"/>
            <a:r>
              <a:rPr lang="fa-IR" sz="2400" dirty="0" smtClean="0"/>
              <a:t>محل های دفع نبايد در فاصله كمتر از 400 متر از هرگونه چاه آب و يا در بالا دست چاههای آب شرب قرار داشته باشد.</a:t>
            </a:r>
          </a:p>
          <a:p>
            <a:pPr algn="just"/>
            <a:r>
              <a:rPr lang="fa-IR" sz="2400" dirty="0" smtClean="0"/>
              <a:t>محل دفع نبايد در منطقه اي انتخاب شود كه در آن ، سطح آب زيرزميني در 10 ساله گذشته، درعمق كمتر از 5 متر بوده است.</a:t>
            </a:r>
          </a:p>
          <a:p>
            <a:pPr algn="just"/>
            <a:r>
              <a:rPr lang="fa-IR" sz="2400" dirty="0" smtClean="0"/>
              <a:t>مكان دفن نبايد در مسير و حريم گسل های فعال شناخته شده و گسل های پنهان قرار داشته باشد.</a:t>
            </a:r>
          </a:p>
          <a:p>
            <a:pPr algn="just"/>
            <a:r>
              <a:rPr lang="fa-IR" sz="2400" dirty="0" smtClean="0"/>
              <a:t>از نظر بادهای غالب، محل دفع نبايد در بالا دست مناطق جمعيتی واقع شوند.</a:t>
            </a:r>
          </a:p>
          <a:p>
            <a:pPr algn="just"/>
            <a:r>
              <a:rPr lang="fa-IR" sz="2400" dirty="0" smtClean="0"/>
              <a:t>از نظر زيبايی شناختی، به گونه ای عمل شود كه محل دفن از مناطق جمعيتی، راهها، تفريحگاه ها و مانند آنها چشم انداز نداشته باشند.</a:t>
            </a:r>
          </a:p>
          <a:p>
            <a:pPr algn="just"/>
            <a:endParaRPr lang="fa-IR" sz="2400" dirty="0" smtClean="0"/>
          </a:p>
          <a:p>
            <a:pPr algn="just"/>
            <a:endParaRPr lang="fa-IR" sz="2400" dirty="0"/>
          </a:p>
        </p:txBody>
      </p:sp>
      <p:sp>
        <p:nvSpPr>
          <p:cNvPr id="5" name="Title 1"/>
          <p:cNvSpPr>
            <a:spLocks noGrp="1"/>
          </p:cNvSpPr>
          <p:nvPr>
            <p:ph type="title"/>
          </p:nvPr>
        </p:nvSpPr>
        <p:spPr>
          <a:xfrm>
            <a:off x="457200" y="714356"/>
            <a:ext cx="8229600" cy="1066800"/>
          </a:xfrm>
        </p:spPr>
        <p:txBody>
          <a:bodyPr>
            <a:normAutofit/>
          </a:bodyPr>
          <a:lstStyle/>
          <a:p>
            <a:r>
              <a:rPr lang="fa-IR" dirty="0" smtClean="0"/>
              <a:t>ضوابط مکان یابی</a:t>
            </a:r>
            <a:endParaRPr lang="fa-I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818532"/>
            <a:ext cx="8229600" cy="4325112"/>
          </a:xfrm>
        </p:spPr>
        <p:txBody>
          <a:bodyPr>
            <a:noAutofit/>
          </a:bodyPr>
          <a:lstStyle/>
          <a:p>
            <a:pPr algn="just">
              <a:buFont typeface="Arial" pitchFamily="34" charset="0"/>
              <a:buChar char="•"/>
            </a:pPr>
            <a:r>
              <a:rPr lang="fa-IR" dirty="0" smtClean="0"/>
              <a:t>محل دفن بايد از حريم فرودگاههای بين المللی و محلي به ترتيب 8 و 3 کيلومتر فاصله داشته باشد.</a:t>
            </a:r>
          </a:p>
          <a:p>
            <a:pPr algn="just"/>
            <a:r>
              <a:rPr lang="fa-IR" dirty="0" smtClean="0"/>
              <a:t>براي دسترسي آسان به محل دفع پسماندها، عرض جاده دسترسي در شهرها  حداقل 6 متر و در روستاها حداقل 4/5متر باشد.</a:t>
            </a:r>
          </a:p>
          <a:p>
            <a:pPr algn="just"/>
            <a:r>
              <a:rPr lang="fa-IR" dirty="0" smtClean="0"/>
              <a:t>زمينهاي شامل مكان هاي باستاني و تاريخي كه در فهرست آثار تاريخي- ملي قرار دارند، نبايد به عنوان محل دفع انتخاب شوند و حداقل فاصله محلهای دفع با مراكز تاريخي و باستاني بايد 3 كيلومتر باشند.</a:t>
            </a:r>
          </a:p>
          <a:p>
            <a:pPr algn="just"/>
            <a:r>
              <a:rPr lang="fa-IR" dirty="0" smtClean="0"/>
              <a:t>مراكز دفع بايد از جاده اصلي، بزرگراه ها و آزاد راه ها ، حداقل 300 متر فاصله داشته باشد.</a:t>
            </a:r>
          </a:p>
        </p:txBody>
      </p:sp>
      <p:sp>
        <p:nvSpPr>
          <p:cNvPr id="5" name="Title 1"/>
          <p:cNvSpPr>
            <a:spLocks noGrp="1"/>
          </p:cNvSpPr>
          <p:nvPr>
            <p:ph type="title"/>
          </p:nvPr>
        </p:nvSpPr>
        <p:spPr>
          <a:xfrm>
            <a:off x="457200" y="714356"/>
            <a:ext cx="8229600" cy="1066800"/>
          </a:xfrm>
        </p:spPr>
        <p:txBody>
          <a:bodyPr>
            <a:normAutofit/>
          </a:bodyPr>
          <a:lstStyle/>
          <a:p>
            <a:r>
              <a:rPr lang="fa-IR" dirty="0" smtClean="0"/>
              <a:t>ضوابط مکان یابی</a:t>
            </a:r>
            <a:endParaRPr lang="fa-I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818532"/>
            <a:ext cx="8229600" cy="4325112"/>
          </a:xfrm>
        </p:spPr>
        <p:txBody>
          <a:bodyPr>
            <a:noAutofit/>
          </a:bodyPr>
          <a:lstStyle/>
          <a:p>
            <a:pPr algn="just">
              <a:buFont typeface="Arial" pitchFamily="34" charset="0"/>
              <a:buChar char="•"/>
            </a:pPr>
            <a:r>
              <a:rPr lang="fa-IR" dirty="0" smtClean="0"/>
              <a:t>محل دفع بايد حداقل 1 كيلومتر با مناطق موجود يا توسعه آتي مسكوني ، بيمارستاني، آموزشي ، زيارتي، تجارتي و صنعتي فاصله داشته باشد.</a:t>
            </a:r>
          </a:p>
          <a:p>
            <a:pPr algn="just">
              <a:buFont typeface="Arial" pitchFamily="34" charset="0"/>
              <a:buChar char="•"/>
            </a:pPr>
            <a:r>
              <a:rPr lang="fa-IR" dirty="0" smtClean="0"/>
              <a:t>در محدوده حداقل 500 متري از مرز محل دفع پسماندها نبايد هيچگونه توسعه مسكوني صورت گيرد.</a:t>
            </a:r>
          </a:p>
          <a:p>
            <a:pPr algn="just">
              <a:buFont typeface="Arial" pitchFamily="34" charset="0"/>
              <a:buChar char="•"/>
            </a:pPr>
            <a:r>
              <a:rPr lang="fa-IR" dirty="0" smtClean="0"/>
              <a:t>محل هاي دفع بايد حداقل 500 متر از خطوط انتقال نيرو، نفت و گاز فاصله داشته باشند.</a:t>
            </a:r>
          </a:p>
          <a:p>
            <a:pPr algn="just">
              <a:buFont typeface="Arial" pitchFamily="34" charset="0"/>
              <a:buChar char="•"/>
            </a:pPr>
            <a:r>
              <a:rPr lang="fa-IR" dirty="0" smtClean="0"/>
              <a:t>احداث محلهای دفن بر روي ذخاير معدنی ممنوع است.</a:t>
            </a:r>
          </a:p>
          <a:p>
            <a:pPr algn="just">
              <a:buFont typeface="Arial" pitchFamily="34" charset="0"/>
              <a:buChar char="•"/>
            </a:pPr>
            <a:endParaRPr lang="fa-IR" dirty="0" smtClean="0"/>
          </a:p>
        </p:txBody>
      </p:sp>
      <p:sp>
        <p:nvSpPr>
          <p:cNvPr id="5" name="Title 1"/>
          <p:cNvSpPr>
            <a:spLocks noGrp="1"/>
          </p:cNvSpPr>
          <p:nvPr>
            <p:ph type="title"/>
          </p:nvPr>
        </p:nvSpPr>
        <p:spPr>
          <a:xfrm>
            <a:off x="457200" y="714356"/>
            <a:ext cx="8229600" cy="1066800"/>
          </a:xfrm>
        </p:spPr>
        <p:txBody>
          <a:bodyPr>
            <a:normAutofit/>
          </a:bodyPr>
          <a:lstStyle/>
          <a:p>
            <a:r>
              <a:rPr lang="fa-IR" dirty="0" smtClean="0"/>
              <a:t>ضوابط مکان یابی</a:t>
            </a:r>
            <a:endParaRPr lang="fa-I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عوامل موثر </a:t>
            </a:r>
            <a:r>
              <a:rPr lang="fa-IR" smtClean="0"/>
              <a:t>در </a:t>
            </a:r>
            <a:r>
              <a:rPr lang="fa-IR" smtClean="0"/>
              <a:t>شکل گیری </a:t>
            </a:r>
            <a:r>
              <a:rPr lang="fa-IR" dirty="0" smtClean="0"/>
              <a:t>کالبد روستا</a:t>
            </a:r>
            <a:endParaRPr lang="fa-IR" dirty="0"/>
          </a:p>
        </p:txBody>
      </p:sp>
      <p:sp>
        <p:nvSpPr>
          <p:cNvPr id="3" name="Content Placeholder 2"/>
          <p:cNvSpPr>
            <a:spLocks noGrp="1"/>
          </p:cNvSpPr>
          <p:nvPr>
            <p:ph idx="1"/>
          </p:nvPr>
        </p:nvSpPr>
        <p:spPr/>
        <p:txBody>
          <a:bodyPr/>
          <a:lstStyle/>
          <a:p>
            <a:endParaRPr lang="fa-IR" dirty="0"/>
          </a:p>
        </p:txBody>
      </p:sp>
      <p:pic>
        <p:nvPicPr>
          <p:cNvPr id="1028" name="Picture 4"/>
          <p:cNvPicPr>
            <a:picLocks noChangeAspect="1" noChangeArrowheads="1"/>
          </p:cNvPicPr>
          <p:nvPr/>
        </p:nvPicPr>
        <p:blipFill>
          <a:blip r:embed="rId2" cstate="print">
            <a:biLevel thresh="50000"/>
          </a:blip>
          <a:srcRect/>
          <a:stretch>
            <a:fillRect/>
          </a:stretch>
        </p:blipFill>
        <p:spPr bwMode="auto">
          <a:xfrm>
            <a:off x="493298" y="2357430"/>
            <a:ext cx="8176150" cy="2643206"/>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عوامل موثر در </a:t>
            </a:r>
            <a:r>
              <a:rPr lang="fa-IR" dirty="0" smtClean="0"/>
              <a:t>شکل گیری </a:t>
            </a:r>
            <a:r>
              <a:rPr lang="fa-IR" dirty="0" smtClean="0"/>
              <a:t>کالبد روستا</a:t>
            </a:r>
            <a:endParaRPr lang="fa-IR" dirty="0"/>
          </a:p>
        </p:txBody>
      </p:sp>
      <p:pic>
        <p:nvPicPr>
          <p:cNvPr id="2050" name="Picture 2"/>
          <p:cNvPicPr>
            <a:picLocks noChangeAspect="1" noChangeArrowheads="1"/>
          </p:cNvPicPr>
          <p:nvPr/>
        </p:nvPicPr>
        <p:blipFill>
          <a:blip r:embed="rId2" cstate="print"/>
          <a:srcRect/>
          <a:stretch>
            <a:fillRect/>
          </a:stretch>
        </p:blipFill>
        <p:spPr bwMode="auto">
          <a:xfrm>
            <a:off x="142844" y="2450454"/>
            <a:ext cx="8929750" cy="1907240"/>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cstate="print"/>
          <a:srcRect/>
          <a:stretch>
            <a:fillRect/>
          </a:stretch>
        </p:blipFill>
        <p:spPr bwMode="auto">
          <a:xfrm>
            <a:off x="214282" y="4207994"/>
            <a:ext cx="8643966" cy="1864212"/>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785794"/>
            <a:ext cx="8229600" cy="1066800"/>
          </a:xfrm>
        </p:spPr>
        <p:txBody>
          <a:bodyPr>
            <a:normAutofit fontScale="90000"/>
          </a:bodyPr>
          <a:lstStyle/>
          <a:p>
            <a:r>
              <a:rPr lang="fa-IR" dirty="0" smtClean="0"/>
              <a:t>مراحل تهیه طرح هادی</a:t>
            </a:r>
            <a:br>
              <a:rPr lang="fa-IR" dirty="0" smtClean="0"/>
            </a:br>
            <a:endParaRPr lang="fa-IR" dirty="0"/>
          </a:p>
        </p:txBody>
      </p:sp>
      <p:sp>
        <p:nvSpPr>
          <p:cNvPr id="3" name="Content Placeholder 2"/>
          <p:cNvSpPr>
            <a:spLocks noGrp="1"/>
          </p:cNvSpPr>
          <p:nvPr>
            <p:ph idx="1"/>
          </p:nvPr>
        </p:nvSpPr>
        <p:spPr>
          <a:xfrm>
            <a:off x="357158" y="1714488"/>
            <a:ext cx="8401080" cy="4525963"/>
          </a:xfrm>
        </p:spPr>
        <p:txBody>
          <a:bodyPr>
            <a:normAutofit/>
          </a:bodyPr>
          <a:lstStyle/>
          <a:p>
            <a:pPr algn="just">
              <a:buFont typeface="Wingdings" pitchFamily="2" charset="2"/>
              <a:buChar char="v"/>
            </a:pPr>
            <a:endParaRPr lang="fa-IR" dirty="0" smtClean="0">
              <a:cs typeface="B Yagut" pitchFamily="2" charset="-78"/>
            </a:endParaRPr>
          </a:p>
          <a:p>
            <a:pPr algn="just">
              <a:lnSpc>
                <a:spcPct val="150000"/>
              </a:lnSpc>
            </a:pPr>
            <a:r>
              <a:rPr lang="fa-IR" dirty="0" smtClean="0">
                <a:cs typeface="B Yagut" pitchFamily="2" charset="-78"/>
              </a:rPr>
              <a:t>مرحله اول: تهیه نقشه های پایه و مطالعات تشخیص وضعیت موجود روستا</a:t>
            </a:r>
          </a:p>
          <a:p>
            <a:pPr algn="just">
              <a:lnSpc>
                <a:spcPct val="150000"/>
              </a:lnSpc>
            </a:pPr>
            <a:r>
              <a:rPr lang="fa-IR" dirty="0" smtClean="0">
                <a:cs typeface="B Yagut" pitchFamily="2" charset="-78"/>
              </a:rPr>
              <a:t>مرحله دوم:تحلیل و استنتاج از بررسی ها و تدوین چشم اندازها </a:t>
            </a:r>
          </a:p>
          <a:p>
            <a:pPr>
              <a:lnSpc>
                <a:spcPct val="150000"/>
              </a:lnSpc>
            </a:pPr>
            <a:r>
              <a:rPr lang="fa-IR" dirty="0" smtClean="0">
                <a:cs typeface="B Yagut" pitchFamily="2" charset="-78"/>
              </a:rPr>
              <a:t>مرحله سوم: تعیین پروژه های پیشنهادی و تهیه طرح هادی</a:t>
            </a:r>
          </a:p>
          <a:p>
            <a:pPr>
              <a:buNone/>
            </a:pPr>
            <a:endParaRPr lang="fa-I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عوامل موثر در </a:t>
            </a:r>
            <a:r>
              <a:rPr lang="fa-IR" dirty="0" smtClean="0"/>
              <a:t>شکل گیری </a:t>
            </a:r>
            <a:r>
              <a:rPr lang="fa-IR" dirty="0" smtClean="0"/>
              <a:t>کالبد روستا</a:t>
            </a:r>
            <a:endParaRPr lang="fa-IR" dirty="0"/>
          </a:p>
        </p:txBody>
      </p:sp>
      <p:sp>
        <p:nvSpPr>
          <p:cNvPr id="3" name="Content Placeholder 2"/>
          <p:cNvSpPr>
            <a:spLocks noGrp="1"/>
          </p:cNvSpPr>
          <p:nvPr>
            <p:ph idx="1"/>
          </p:nvPr>
        </p:nvSpPr>
        <p:spPr/>
        <p:txBody>
          <a:bodyPr/>
          <a:lstStyle/>
          <a:p>
            <a:endParaRPr lang="fa-IR" dirty="0"/>
          </a:p>
        </p:txBody>
      </p:sp>
      <p:pic>
        <p:nvPicPr>
          <p:cNvPr id="3074" name="Picture 2"/>
          <p:cNvPicPr>
            <a:picLocks noChangeAspect="1" noChangeArrowheads="1"/>
          </p:cNvPicPr>
          <p:nvPr/>
        </p:nvPicPr>
        <p:blipFill>
          <a:blip r:embed="rId2" cstate="print">
            <a:biLevel thresh="50000"/>
          </a:blip>
          <a:srcRect/>
          <a:stretch>
            <a:fillRect/>
          </a:stretch>
        </p:blipFill>
        <p:spPr bwMode="auto">
          <a:xfrm>
            <a:off x="5143504" y="2285992"/>
            <a:ext cx="3514725" cy="647700"/>
          </a:xfrm>
          <a:prstGeom prst="rect">
            <a:avLst/>
          </a:prstGeom>
          <a:noFill/>
          <a:ln w="9525">
            <a:noFill/>
            <a:miter lim="800000"/>
            <a:headEnd/>
            <a:tailEnd/>
          </a:ln>
          <a:effectLst/>
        </p:spPr>
      </p:pic>
      <p:grpSp>
        <p:nvGrpSpPr>
          <p:cNvPr id="4" name="Group 6"/>
          <p:cNvGrpSpPr/>
          <p:nvPr/>
        </p:nvGrpSpPr>
        <p:grpSpPr>
          <a:xfrm>
            <a:off x="1000100" y="3214686"/>
            <a:ext cx="7443826" cy="1143008"/>
            <a:chOff x="1000100" y="3214686"/>
            <a:chExt cx="7443826" cy="1143008"/>
          </a:xfrm>
        </p:grpSpPr>
        <p:pic>
          <p:nvPicPr>
            <p:cNvPr id="3075" name="Picture 3"/>
            <p:cNvPicPr>
              <a:picLocks noChangeAspect="1" noChangeArrowheads="1"/>
            </p:cNvPicPr>
            <p:nvPr/>
          </p:nvPicPr>
          <p:blipFill>
            <a:blip r:embed="rId3" cstate="print">
              <a:biLevel thresh="50000"/>
            </a:blip>
            <a:srcRect/>
            <a:stretch>
              <a:fillRect/>
            </a:stretch>
          </p:blipFill>
          <p:spPr bwMode="auto">
            <a:xfrm>
              <a:off x="1000100" y="3214686"/>
              <a:ext cx="7429552" cy="549092"/>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cstate="print">
              <a:biLevel thresh="50000"/>
            </a:blip>
            <a:srcRect/>
            <a:stretch>
              <a:fillRect/>
            </a:stretch>
          </p:blipFill>
          <p:spPr bwMode="auto">
            <a:xfrm>
              <a:off x="6482129" y="3857628"/>
              <a:ext cx="1961797" cy="500066"/>
            </a:xfrm>
            <a:prstGeom prst="rect">
              <a:avLst/>
            </a:prstGeom>
            <a:noFill/>
            <a:ln w="9525">
              <a:noFill/>
              <a:miter lim="800000"/>
              <a:headEnd/>
              <a:tailEnd/>
            </a:ln>
            <a:effectLst/>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1066800"/>
          </a:xfrm>
        </p:spPr>
        <p:txBody>
          <a:bodyPr>
            <a:normAutofit fontScale="90000"/>
          </a:bodyPr>
          <a:lstStyle/>
          <a:p>
            <a:r>
              <a:rPr lang="fa-IR" dirty="0" smtClean="0"/>
              <a:t>تعریف روستا</a:t>
            </a:r>
            <a:br>
              <a:rPr lang="fa-IR" dirty="0" smtClean="0"/>
            </a:br>
            <a:endParaRPr lang="fa-IR" dirty="0"/>
          </a:p>
        </p:txBody>
      </p:sp>
      <p:sp>
        <p:nvSpPr>
          <p:cNvPr id="3" name="Content Placeholder 2"/>
          <p:cNvSpPr>
            <a:spLocks noGrp="1"/>
          </p:cNvSpPr>
          <p:nvPr>
            <p:ph idx="1"/>
          </p:nvPr>
        </p:nvSpPr>
        <p:spPr>
          <a:xfrm>
            <a:off x="500034" y="2000240"/>
            <a:ext cx="8186766" cy="4525963"/>
          </a:xfrm>
        </p:spPr>
        <p:txBody>
          <a:bodyPr>
            <a:normAutofit lnSpcReduction="10000"/>
          </a:bodyPr>
          <a:lstStyle/>
          <a:p>
            <a:pPr algn="just"/>
            <a:r>
              <a:rPr lang="fa-IR" dirty="0" smtClean="0">
                <a:cs typeface="B Yagut" pitchFamily="2" charset="-78"/>
              </a:rPr>
              <a:t>از زمانی که انسان </a:t>
            </a:r>
            <a:r>
              <a:rPr lang="fa-IR" u="sng" dirty="0" smtClean="0">
                <a:cs typeface="B Yagut" pitchFamily="2" charset="-78"/>
              </a:rPr>
              <a:t>کشاورزی</a:t>
            </a:r>
            <a:r>
              <a:rPr lang="fa-IR" dirty="0" smtClean="0">
                <a:cs typeface="B Yagut" pitchFamily="2" charset="-78"/>
              </a:rPr>
              <a:t> را آموخت و توانست ابزارهای مورد نیاز زندگی خود را بسازد به </a:t>
            </a:r>
            <a:r>
              <a:rPr lang="fa-IR" u="sng" dirty="0" smtClean="0">
                <a:cs typeface="B Yagut" pitchFamily="2" charset="-78"/>
              </a:rPr>
              <a:t>یکجانشینی</a:t>
            </a:r>
            <a:r>
              <a:rPr lang="fa-IR" dirty="0" smtClean="0">
                <a:cs typeface="B Yagut" pitchFamily="2" charset="-78"/>
              </a:rPr>
              <a:t> روی آورد  و روستاها متولد شدند.</a:t>
            </a:r>
          </a:p>
          <a:p>
            <a:pPr algn="just"/>
            <a:r>
              <a:rPr lang="fa-IR" b="1" dirty="0" smtClean="0">
                <a:cs typeface="B Yagut" pitchFamily="2" charset="-78"/>
              </a:rPr>
              <a:t>روستا برایندی از </a:t>
            </a:r>
            <a:r>
              <a:rPr lang="fa-IR" b="1" u="sng" dirty="0" smtClean="0">
                <a:cs typeface="B Yagut" pitchFamily="2" charset="-78"/>
              </a:rPr>
              <a:t>عناصر طبیعی و عناصر ساخته شده </a:t>
            </a:r>
            <a:r>
              <a:rPr lang="fa-IR" b="1" dirty="0" smtClean="0">
                <a:cs typeface="B Yagut" pitchFamily="2" charset="-78"/>
              </a:rPr>
              <a:t>است  که به گونه ای زمینه سازگاری فرد را با جامعه فراهم می آورد و موجب </a:t>
            </a:r>
            <a:r>
              <a:rPr lang="fa-IR" b="1" u="sng" dirty="0" smtClean="0">
                <a:cs typeface="B Yagut" pitchFamily="2" charset="-78"/>
              </a:rPr>
              <a:t>جامعه پذیری </a:t>
            </a:r>
            <a:r>
              <a:rPr lang="fa-IR" b="1" dirty="0" smtClean="0">
                <a:cs typeface="B Yagut" pitchFamily="2" charset="-78"/>
              </a:rPr>
              <a:t>می شود.</a:t>
            </a:r>
          </a:p>
          <a:p>
            <a:pPr algn="just"/>
            <a:r>
              <a:rPr lang="fa-IR" dirty="0" smtClean="0">
                <a:cs typeface="B Yagut" pitchFamily="2" charset="-78"/>
              </a:rPr>
              <a:t>اجتماع روستا دارای </a:t>
            </a:r>
            <a:r>
              <a:rPr lang="fa-IR" u="sng" dirty="0" smtClean="0">
                <a:cs typeface="B Yagut" pitchFamily="2" charset="-78"/>
              </a:rPr>
              <a:t>نیروی معنوی مسلط </a:t>
            </a:r>
            <a:r>
              <a:rPr lang="fa-IR" dirty="0" smtClean="0">
                <a:cs typeface="B Yagut" pitchFamily="2" charset="-78"/>
              </a:rPr>
              <a:t>بر اعضایش می باشد که بر رفتار اعضا نظارت عالیه شدید دارد و آنها را به پیروی از هنجارهای اجتماعی وادار می کند و این نیروی معنوی همان </a:t>
            </a:r>
            <a:r>
              <a:rPr lang="fa-IR" u="sng" dirty="0" smtClean="0">
                <a:cs typeface="B Yagut" pitchFamily="2" charset="-78"/>
              </a:rPr>
              <a:t>سنت های روستایی </a:t>
            </a:r>
            <a:r>
              <a:rPr lang="fa-IR" dirty="0" smtClean="0">
                <a:cs typeface="B Yagut" pitchFamily="2" charset="-78"/>
              </a:rPr>
              <a:t>و قوانین ثابتی است که بر جامعه روستا حاکم است</a:t>
            </a:r>
            <a:r>
              <a:rPr lang="fa-IR" sz="2400" dirty="0" smtClean="0">
                <a:cs typeface="B Yagut" pitchFamily="2" charset="-78"/>
              </a:rPr>
              <a:t>.</a:t>
            </a:r>
            <a:endParaRPr lang="fa-IR" sz="2400" dirty="0">
              <a:cs typeface="B Yagut"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571480"/>
            <a:ext cx="8229600" cy="1066800"/>
          </a:xfrm>
        </p:spPr>
        <p:txBody>
          <a:bodyPr>
            <a:normAutofit fontScale="90000"/>
          </a:bodyPr>
          <a:lstStyle/>
          <a:p>
            <a:r>
              <a:rPr lang="fa-IR" dirty="0" smtClean="0"/>
              <a:t>تعریف روستا(ده) از نظر تقسیمات کشوری:</a:t>
            </a:r>
          </a:p>
        </p:txBody>
      </p:sp>
      <p:sp>
        <p:nvSpPr>
          <p:cNvPr id="3" name="Content Placeholder 2"/>
          <p:cNvSpPr>
            <a:spLocks noGrp="1"/>
          </p:cNvSpPr>
          <p:nvPr>
            <p:ph idx="1"/>
          </p:nvPr>
        </p:nvSpPr>
        <p:spPr>
          <a:xfrm>
            <a:off x="428596" y="1600201"/>
            <a:ext cx="8258204" cy="2257427"/>
          </a:xfrm>
        </p:spPr>
        <p:txBody>
          <a:bodyPr>
            <a:normAutofit/>
          </a:bodyPr>
          <a:lstStyle/>
          <a:p>
            <a:pPr algn="just"/>
            <a:r>
              <a:rPr lang="fa-IR" sz="2000" dirty="0" smtClean="0">
                <a:cs typeface="B Yagut" pitchFamily="2" charset="-78"/>
              </a:rPr>
              <a:t>از نظرتقسیمات کشوری ده یا روستا در ایران، کوچکترین واحد سکونتی و اجتماعی-سیاسی است.</a:t>
            </a:r>
          </a:p>
          <a:p>
            <a:pPr algn="just"/>
            <a:r>
              <a:rPr lang="fa-IR" sz="2000" b="1" dirty="0" smtClean="0">
                <a:cs typeface="B Yagut" pitchFamily="2" charset="-78"/>
              </a:rPr>
              <a:t>کشور به چندین استان، هر استان به چند شهرستان، هر شهرستان به چندین بخش و هر بخش به چند شهر و روستا تقسیم می شود.</a:t>
            </a:r>
          </a:p>
          <a:p>
            <a:pPr algn="just"/>
            <a:r>
              <a:rPr lang="fa-IR" sz="2000" dirty="0" smtClean="0">
                <a:cs typeface="B Yagut" pitchFamily="2" charset="-78"/>
              </a:rPr>
              <a:t>به مجموعه چندین ده  هم «دهستان»  گفته می شود و مسئول آن دهیار می باشد.</a:t>
            </a:r>
            <a:endParaRPr lang="fa-IR" sz="2000" dirty="0">
              <a:cs typeface="B Yagut" pitchFamily="2" charset="-78"/>
            </a:endParaRPr>
          </a:p>
        </p:txBody>
      </p:sp>
      <p:pic>
        <p:nvPicPr>
          <p:cNvPr id="4" name="Picture 3"/>
          <p:cNvPicPr/>
          <p:nvPr/>
        </p:nvPicPr>
        <p:blipFill>
          <a:blip r:embed="rId2" cstate="print"/>
          <a:srcRect l="32067" t="41573" r="10007"/>
          <a:stretch>
            <a:fillRect/>
          </a:stretch>
        </p:blipFill>
        <p:spPr bwMode="auto">
          <a:xfrm>
            <a:off x="2428860" y="3571876"/>
            <a:ext cx="4143404" cy="31258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785794"/>
            <a:ext cx="8229600" cy="1066800"/>
          </a:xfrm>
        </p:spPr>
        <p:txBody>
          <a:bodyPr/>
          <a:lstStyle/>
          <a:p>
            <a:r>
              <a:rPr lang="fa-IR" dirty="0" smtClean="0"/>
              <a:t>حوزه نفوذ روستایی</a:t>
            </a:r>
            <a:endParaRPr lang="fa-IR" dirty="0"/>
          </a:p>
        </p:txBody>
      </p:sp>
      <p:sp>
        <p:nvSpPr>
          <p:cNvPr id="3" name="Content Placeholder 2"/>
          <p:cNvSpPr>
            <a:spLocks noGrp="1"/>
          </p:cNvSpPr>
          <p:nvPr>
            <p:ph idx="1"/>
          </p:nvPr>
        </p:nvSpPr>
        <p:spPr>
          <a:xfrm>
            <a:off x="642910" y="1928802"/>
            <a:ext cx="8043890" cy="4525963"/>
          </a:xfrm>
        </p:spPr>
        <p:txBody>
          <a:bodyPr>
            <a:noAutofit/>
          </a:bodyPr>
          <a:lstStyle/>
          <a:p>
            <a:pPr algn="just"/>
            <a:r>
              <a:rPr lang="fa-IR" dirty="0" smtClean="0">
                <a:cs typeface="B Yagut" pitchFamily="2" charset="-78"/>
              </a:rPr>
              <a:t>حوزه نفوذ هر شهر یا روستا عبارت از گستره ای در بیرون شهر یا روستاست که ساکنان مراکز جمعیتی مستقر در آن بنا به انگیزه های مختلف </a:t>
            </a:r>
            <a:r>
              <a:rPr lang="fa-IR" u="sng" dirty="0" smtClean="0">
                <a:cs typeface="B Yagut" pitchFamily="2" charset="-78"/>
              </a:rPr>
              <a:t>ارتباطی زنده پویا و ضروری</a:t>
            </a:r>
            <a:r>
              <a:rPr lang="fa-IR" dirty="0" smtClean="0">
                <a:cs typeface="B Yagut" pitchFamily="2" charset="-78"/>
              </a:rPr>
              <a:t> با شهر یا روستای مورد نظر دارند.</a:t>
            </a:r>
          </a:p>
          <a:p>
            <a:pPr algn="just"/>
            <a:endParaRPr lang="fa-IR" dirty="0">
              <a:cs typeface="B Yagut" pitchFamily="2" charset="-78"/>
            </a:endParaRPr>
          </a:p>
          <a:p>
            <a:pPr algn="just"/>
            <a:r>
              <a:rPr lang="fa-IR" dirty="0" smtClean="0">
                <a:cs typeface="B Yagut" pitchFamily="2" charset="-78"/>
              </a:rPr>
              <a:t>حوزه نفوذ یک روستا گستره ای است که ساکنان مراکز جمعیتی واقع در آن از نظر </a:t>
            </a:r>
            <a:r>
              <a:rPr lang="fa-IR" u="sng" dirty="0" smtClean="0">
                <a:cs typeface="B Yagut" pitchFamily="2" charset="-78"/>
              </a:rPr>
              <a:t>مبادلات بازرگانی یا تجاری</a:t>
            </a:r>
            <a:r>
              <a:rPr lang="fa-IR" dirty="0" smtClean="0">
                <a:cs typeface="B Yagut" pitchFamily="2" charset="-78"/>
              </a:rPr>
              <a:t>، </a:t>
            </a:r>
            <a:r>
              <a:rPr lang="fa-IR" u="sng" dirty="0" smtClean="0">
                <a:cs typeface="B Yagut" pitchFamily="2" charset="-78"/>
              </a:rPr>
              <a:t>ارتباطات اداری و رسمی</a:t>
            </a:r>
            <a:r>
              <a:rPr lang="fa-IR" dirty="0" smtClean="0">
                <a:cs typeface="B Yagut" pitchFamily="2" charset="-78"/>
              </a:rPr>
              <a:t>، </a:t>
            </a:r>
            <a:r>
              <a:rPr lang="fa-IR" u="sng" dirty="0" smtClean="0">
                <a:cs typeface="B Yagut" pitchFamily="2" charset="-78"/>
              </a:rPr>
              <a:t>استفاده از انواع خدمات و امکانات اجتماعی، فرهنگی و اقتصادی</a:t>
            </a:r>
            <a:r>
              <a:rPr lang="fa-IR" dirty="0" smtClean="0">
                <a:cs typeface="B Yagut" pitchFamily="2" charset="-78"/>
              </a:rPr>
              <a:t>، با روستای مورد نظر ارتباطی پویا، پایدار و ضروری دارند.</a:t>
            </a:r>
            <a:endParaRPr lang="fa-IR" dirty="0">
              <a:cs typeface="B Yagut"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857232"/>
            <a:ext cx="8229600" cy="1066800"/>
          </a:xfrm>
        </p:spPr>
        <p:txBody>
          <a:bodyPr/>
          <a:lstStyle/>
          <a:p>
            <a:r>
              <a:rPr lang="fa-IR" dirty="0" smtClean="0"/>
              <a:t>تعریف مطالعات کاربری زمین روستایی</a:t>
            </a:r>
            <a:endParaRPr lang="fa-IR" dirty="0"/>
          </a:p>
        </p:txBody>
      </p:sp>
      <p:sp>
        <p:nvSpPr>
          <p:cNvPr id="3" name="Content Placeholder 2"/>
          <p:cNvSpPr>
            <a:spLocks noGrp="1"/>
          </p:cNvSpPr>
          <p:nvPr>
            <p:ph idx="1"/>
          </p:nvPr>
        </p:nvSpPr>
        <p:spPr>
          <a:xfrm>
            <a:off x="428596" y="2143116"/>
            <a:ext cx="8258204" cy="4325112"/>
          </a:xfrm>
        </p:spPr>
        <p:txBody>
          <a:bodyPr>
            <a:normAutofit fontScale="92500" lnSpcReduction="10000"/>
          </a:bodyPr>
          <a:lstStyle/>
          <a:p>
            <a:pPr algn="just"/>
            <a:r>
              <a:rPr lang="fa-IR" sz="2400" dirty="0" smtClean="0"/>
              <a:t>مطالعه و شناخت کاربری زمین، زیربنای تجزیه و تحلیل و برنامه ریزی کاربری زمین محسوب می شود.</a:t>
            </a:r>
          </a:p>
          <a:p>
            <a:pPr algn="just"/>
            <a:r>
              <a:rPr lang="fa-IR" sz="2400" dirty="0" smtClean="0"/>
              <a:t>این مطالعه شامل گردآوری کلیه اطلاعات در زمینه نحوه استفاده از زمین های موجود و انواع کاربری زمین شهر یا روستاست.</a:t>
            </a:r>
          </a:p>
          <a:p>
            <a:pPr algn="just"/>
            <a:endParaRPr lang="fa-IR" sz="2400" dirty="0" smtClean="0"/>
          </a:p>
          <a:p>
            <a:pPr algn="just">
              <a:buFont typeface="Wingdings" pitchFamily="2" charset="2"/>
              <a:buChar char="v"/>
            </a:pPr>
            <a:r>
              <a:rPr lang="fa-IR" sz="2400" dirty="0" smtClean="0"/>
              <a:t>منظور از مطالعه نحوه کاربری زمین در وضع موجود</a:t>
            </a:r>
          </a:p>
          <a:p>
            <a:pPr algn="just">
              <a:buFont typeface="Wingdings" pitchFamily="2" charset="2"/>
              <a:buChar char="v"/>
            </a:pPr>
            <a:endParaRPr lang="fa-IR" sz="2400" dirty="0" smtClean="0"/>
          </a:p>
          <a:p>
            <a:pPr algn="just"/>
            <a:r>
              <a:rPr lang="fa-IR" sz="2400" dirty="0" smtClean="0"/>
              <a:t>اطلاع از </a:t>
            </a:r>
            <a:r>
              <a:rPr lang="fa-IR" sz="2400" u="sng" dirty="0" smtClean="0"/>
              <a:t>پراکندگی انواع فعالیت ها </a:t>
            </a:r>
            <a:r>
              <a:rPr lang="fa-IR" sz="2400" dirty="0" smtClean="0"/>
              <a:t>مانند مسکونی، درمانی، راه ها و معابر، آموزشی و مانند آن</a:t>
            </a:r>
          </a:p>
          <a:p>
            <a:pPr algn="just"/>
            <a:r>
              <a:rPr lang="fa-IR" sz="2400" dirty="0" smtClean="0"/>
              <a:t> </a:t>
            </a:r>
            <a:r>
              <a:rPr lang="fa-IR" sz="2400" u="sng" dirty="0" smtClean="0"/>
              <a:t>نسبت هریک از کاربری ها </a:t>
            </a:r>
            <a:r>
              <a:rPr lang="fa-IR" sz="2400" dirty="0" smtClean="0"/>
              <a:t>از کل مساحت شهر </a:t>
            </a:r>
          </a:p>
          <a:p>
            <a:pPr algn="just"/>
            <a:r>
              <a:rPr lang="fa-IR" sz="2400" u="sng" dirty="0" smtClean="0"/>
              <a:t>رابطه</a:t>
            </a:r>
            <a:r>
              <a:rPr lang="fa-IR" sz="2400" dirty="0" smtClean="0"/>
              <a:t> آنها با یکدیگر</a:t>
            </a:r>
          </a:p>
          <a:p>
            <a:pPr algn="just"/>
            <a:r>
              <a:rPr lang="fa-IR" sz="2400" dirty="0" smtClean="0"/>
              <a:t> تا چه اندازه دارای </a:t>
            </a:r>
            <a:r>
              <a:rPr lang="fa-IR" sz="2400" u="sng" dirty="0" smtClean="0"/>
              <a:t>ارتباطی منطقی </a:t>
            </a:r>
            <a:r>
              <a:rPr lang="fa-IR" sz="2400" dirty="0" smtClean="0"/>
              <a:t>و کارا با یکدیگر هستند.</a:t>
            </a:r>
            <a:endParaRPr lang="fa-I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08"/>
            <a:ext cx="8229600" cy="1066800"/>
          </a:xfrm>
        </p:spPr>
        <p:txBody>
          <a:bodyPr/>
          <a:lstStyle/>
          <a:p>
            <a:r>
              <a:rPr lang="fa-IR" dirty="0" smtClean="0"/>
              <a:t>سرانه کاربری زمین در روستاها</a:t>
            </a:r>
            <a:endParaRPr lang="fa-IR" dirty="0"/>
          </a:p>
        </p:txBody>
      </p:sp>
      <p:sp>
        <p:nvSpPr>
          <p:cNvPr id="3" name="Content Placeholder 2"/>
          <p:cNvSpPr>
            <a:spLocks noGrp="1"/>
          </p:cNvSpPr>
          <p:nvPr>
            <p:ph idx="1"/>
          </p:nvPr>
        </p:nvSpPr>
        <p:spPr/>
        <p:txBody>
          <a:bodyPr/>
          <a:lstStyle/>
          <a:p>
            <a:pPr algn="just"/>
            <a:r>
              <a:rPr lang="fa-IR" dirty="0" smtClean="0"/>
              <a:t>سرانه ها گونه ای از استانداردهای فضایی و ابزاری برای تحلیل وضعیت برخورداری جامعه از کاربری های مختلف</a:t>
            </a:r>
          </a:p>
          <a:p>
            <a:pPr algn="just"/>
            <a:r>
              <a:rPr lang="fa-IR" dirty="0" smtClean="0"/>
              <a:t>مقدار زمینی از کل اراضی روستا به ازای هر نفر ساکن در روستا(سرانه ناخالص)</a:t>
            </a:r>
          </a:p>
          <a:p>
            <a:pPr algn="just"/>
            <a:r>
              <a:rPr lang="fa-IR" dirty="0" smtClean="0"/>
              <a:t>مقدار زمینی از اراضی ساخته شده روستا به ازای هر نفر ساکن روستا(سرانه خالص)</a:t>
            </a:r>
          </a:p>
          <a:p>
            <a:endParaRPr lang="fa-IR" dirty="0" smtClean="0"/>
          </a:p>
          <a:p>
            <a:pPr algn="l">
              <a:buNone/>
            </a:pPr>
            <a:r>
              <a:rPr lang="fa-IR" dirty="0" smtClean="0"/>
              <a:t>  </a:t>
            </a:r>
            <a:r>
              <a:rPr lang="fa-IR" u="sng" dirty="0" smtClean="0"/>
              <a:t>مساحت کل اراضی یا اراضی ساخته شده </a:t>
            </a:r>
            <a:r>
              <a:rPr lang="fa-IR" dirty="0" smtClean="0"/>
              <a:t>= سرانه</a:t>
            </a:r>
          </a:p>
          <a:p>
            <a:pPr algn="ctr">
              <a:buNone/>
            </a:pPr>
            <a:r>
              <a:rPr lang="fa-IR" dirty="0" smtClean="0"/>
              <a:t>        جمعیت روستا               </a:t>
            </a:r>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379</TotalTime>
  <Words>3275</Words>
  <Application>Microsoft Office PowerPoint</Application>
  <PresentationFormat>On-screen Show (4:3)</PresentationFormat>
  <Paragraphs>220</Paragraphs>
  <Slides>40</Slides>
  <Notes>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Urban</vt:lpstr>
      <vt:lpstr>Slide 1</vt:lpstr>
      <vt:lpstr>طرح هادی روستایی </vt:lpstr>
      <vt:lpstr>اهداف تهیه و اجرای طرح هادی </vt:lpstr>
      <vt:lpstr>مراحل تهیه طرح هادی </vt:lpstr>
      <vt:lpstr>تعریف روستا </vt:lpstr>
      <vt:lpstr>تعریف روستا(ده) از نظر تقسیمات کشوری:</vt:lpstr>
      <vt:lpstr>حوزه نفوذ روستایی</vt:lpstr>
      <vt:lpstr>تعریف مطالعات کاربری زمین روستایی</vt:lpstr>
      <vt:lpstr>سرانه کاربری زمین در روستاها</vt:lpstr>
      <vt:lpstr>طبقه بندی کاربری های زمین</vt:lpstr>
      <vt:lpstr>مکانیابی کاربری ها</vt:lpstr>
      <vt:lpstr>مسایل مورد نظر در تعیین سرانه</vt:lpstr>
      <vt:lpstr>فرمول پیش بینی رشد جمعیت</vt:lpstr>
      <vt:lpstr>Slide 14</vt:lpstr>
      <vt:lpstr>سلسله مراتب شبکه راه های روستا</vt:lpstr>
      <vt:lpstr>انواع معابر درون روستایی</vt:lpstr>
      <vt:lpstr>انواع معابر درون روستایی</vt:lpstr>
      <vt:lpstr>انواع معابر درون روستایی</vt:lpstr>
      <vt:lpstr>انواع معابر درون روستایی</vt:lpstr>
      <vt:lpstr>Slide 20</vt:lpstr>
      <vt:lpstr>ضوابط برنامه ریزی گورستان </vt:lpstr>
      <vt:lpstr>مکان یابی گورستان </vt:lpstr>
      <vt:lpstr>مکان یابی گورستان </vt:lpstr>
      <vt:lpstr>مکان یابی گورستان </vt:lpstr>
      <vt:lpstr>مکان یابی گورستان </vt:lpstr>
      <vt:lpstr>مکان یابی گورستان </vt:lpstr>
      <vt:lpstr>مکان یابی گورستان </vt:lpstr>
      <vt:lpstr>مکان یابی گورستان </vt:lpstr>
      <vt:lpstr>مکان یابی گورستان </vt:lpstr>
      <vt:lpstr>مکان یابی گورستان </vt:lpstr>
      <vt:lpstr>مکان یابی محل دفن پسماندهای روستایی  </vt:lpstr>
      <vt:lpstr>مکان یابی محل دفن پسماندهای روستایی  </vt:lpstr>
      <vt:lpstr>مکان یابی محل دفن پسماندهای روستایی  </vt:lpstr>
      <vt:lpstr>ضوابط مکان یابی</vt:lpstr>
      <vt:lpstr>ضوابط مکان یابی</vt:lpstr>
      <vt:lpstr>ضوابط مکان یابی</vt:lpstr>
      <vt:lpstr>ضوابط مکان یابی</vt:lpstr>
      <vt:lpstr>عوامل موثر در شکل گیری کالبد روستا</vt:lpstr>
      <vt:lpstr>عوامل موثر در شکل گیری کالبد روستا</vt:lpstr>
      <vt:lpstr>عوامل موثر در شکل گیری کالبد روستا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Kasra</dc:creator>
  <cp:lastModifiedBy>Kasra</cp:lastModifiedBy>
  <cp:revision>43</cp:revision>
  <dcterms:created xsi:type="dcterms:W3CDTF">2017-02-27T08:54:29Z</dcterms:created>
  <dcterms:modified xsi:type="dcterms:W3CDTF">2019-09-25T21:00:35Z</dcterms:modified>
</cp:coreProperties>
</file>